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9" r:id="rId5"/>
    <p:sldId id="268" r:id="rId6"/>
    <p:sldId id="269" r:id="rId7"/>
    <p:sldId id="270" r:id="rId8"/>
    <p:sldId id="271" r:id="rId9"/>
    <p:sldId id="272" r:id="rId10"/>
    <p:sldId id="273" r:id="rId11"/>
    <p:sldId id="263" r:id="rId12"/>
    <p:sldId id="276" r:id="rId13"/>
    <p:sldId id="277" r:id="rId14"/>
    <p:sldId id="274" r:id="rId15"/>
    <p:sldId id="275" r:id="rId16"/>
    <p:sldId id="278" r:id="rId17"/>
    <p:sldId id="301" r:id="rId18"/>
    <p:sldId id="281" r:id="rId19"/>
    <p:sldId id="284" r:id="rId20"/>
    <p:sldId id="283" r:id="rId21"/>
    <p:sldId id="287" r:id="rId22"/>
    <p:sldId id="285" r:id="rId23"/>
    <p:sldId id="288" r:id="rId24"/>
    <p:sldId id="289" r:id="rId25"/>
    <p:sldId id="290" r:id="rId26"/>
    <p:sldId id="291" r:id="rId27"/>
    <p:sldId id="282" r:id="rId28"/>
    <p:sldId id="292" r:id="rId29"/>
    <p:sldId id="293" r:id="rId30"/>
    <p:sldId id="294" r:id="rId31"/>
    <p:sldId id="297" r:id="rId32"/>
    <p:sldId id="295" r:id="rId33"/>
    <p:sldId id="296" r:id="rId34"/>
    <p:sldId id="306" r:id="rId35"/>
    <p:sldId id="307" r:id="rId36"/>
    <p:sldId id="311" r:id="rId37"/>
    <p:sldId id="313" r:id="rId38"/>
    <p:sldId id="29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0"/>
    <p:restoredTop sz="94631"/>
  </p:normalViewPr>
  <p:slideViewPr>
    <p:cSldViewPr snapToGrid="0" snapToObjects="1">
      <p:cViewPr varScale="1">
        <p:scale>
          <a:sx n="92" d="100"/>
          <a:sy n="92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79689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574728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56204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941052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055345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251142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210279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684346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083995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33450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851316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0A0-93E6-A04F-A6ED-5A30EE41CC5E}" type="datetimeFigureOut">
              <a:rPr lang="hu-HU" smtClean="0"/>
              <a:t>2018. 09. 30.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err="1"/>
              <a:t>istvan@berta.hu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B95D5-DCEE-2A47-9457-2B63913AF3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3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istvan@berta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F66539-2A10-6D4A-AF44-4BED500E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dirty="0"/>
              <a:t>waterfall or agile?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1B635CA-E936-144C-A61A-2D4CFEE54360}"/>
              </a:ext>
            </a:extLst>
          </p:cNvPr>
          <p:cNvSpPr txBox="1">
            <a:spLocks/>
          </p:cNvSpPr>
          <p:nvPr/>
        </p:nvSpPr>
        <p:spPr>
          <a:xfrm>
            <a:off x="794649" y="4696690"/>
            <a:ext cx="7554702" cy="1151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press F5 to play the animation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B1A8D95-984C-5E4B-95FA-1FDDC254FB6D}"/>
              </a:ext>
            </a:extLst>
          </p:cNvPr>
          <p:cNvSpPr txBox="1">
            <a:spLocks/>
          </p:cNvSpPr>
          <p:nvPr/>
        </p:nvSpPr>
        <p:spPr>
          <a:xfrm>
            <a:off x="794649" y="3839295"/>
            <a:ext cx="7554702" cy="982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István Zsolt Berta</a:t>
            </a:r>
          </a:p>
          <a:p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istvan@berta.hu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89156"/>
      </p:ext>
    </p:extLst>
  </p:cSld>
  <p:clrMapOvr>
    <a:masterClrMapping/>
  </p:clrMapOvr>
  <p:transition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ép 52">
            <a:extLst>
              <a:ext uri="{FF2B5EF4-FFF2-40B4-BE49-F238E27FC236}">
                <a16:creationId xmlns:a16="http://schemas.microsoft.com/office/drawing/2014/main" id="{5498D02B-27D4-8C4D-8390-EDA5CCFA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947" y="1893964"/>
            <a:ext cx="2027545" cy="1983658"/>
          </a:xfrm>
          <a:prstGeom prst="rect">
            <a:avLst/>
          </a:prstGeom>
        </p:spPr>
      </p:pic>
      <p:sp>
        <p:nvSpPr>
          <p:cNvPr id="56" name="Ív 55">
            <a:extLst>
              <a:ext uri="{FF2B5EF4-FFF2-40B4-BE49-F238E27FC236}">
                <a16:creationId xmlns:a16="http://schemas.microsoft.com/office/drawing/2014/main" id="{CA9F1367-093D-CC4C-BF64-0C88558D0FCF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Ív 56">
            <a:extLst>
              <a:ext uri="{FF2B5EF4-FFF2-40B4-BE49-F238E27FC236}">
                <a16:creationId xmlns:a16="http://schemas.microsoft.com/office/drawing/2014/main" id="{73AEA8DE-6961-8947-AABA-CDAA86273778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Ív 57">
            <a:extLst>
              <a:ext uri="{FF2B5EF4-FFF2-40B4-BE49-F238E27FC236}">
                <a16:creationId xmlns:a16="http://schemas.microsoft.com/office/drawing/2014/main" id="{D0B55B49-0C12-4E48-9A74-F0E5E29306C3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6+: maintenance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éz 51">
            <a:extLst>
              <a:ext uri="{FF2B5EF4-FFF2-40B4-BE49-F238E27FC236}">
                <a16:creationId xmlns:a16="http://schemas.microsoft.com/office/drawing/2014/main" id="{0CA9A290-0961-9F43-AD0C-A1CA09F29233}"/>
              </a:ext>
            </a:extLst>
          </p:cNvPr>
          <p:cNvSpPr/>
          <p:nvPr/>
        </p:nvSpPr>
        <p:spPr>
          <a:xfrm flipH="1" flipV="1">
            <a:off x="1998374" y="4202140"/>
            <a:ext cx="5197550" cy="141894"/>
          </a:xfrm>
          <a:prstGeom prst="trapezoid">
            <a:avLst>
              <a:gd name="adj" fmla="val 794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426E7DE-1586-3846-A6C6-79D28C3CA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07018" y="2095976"/>
            <a:ext cx="2549416" cy="21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2995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1459 L 1.29219 0.0226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1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F3367-DC7E-514B-89EF-B0D0D33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/>
          <a:lstStyle/>
          <a:p>
            <a:r>
              <a:rPr lang="en-US"/>
              <a:t>however, waterfall may fail, if</a:t>
            </a:r>
          </a:p>
        </p:txBody>
      </p:sp>
    </p:spTree>
    <p:extLst>
      <p:ext uri="{BB962C8B-B14F-4D97-AF65-F5344CB8AC3E}">
        <p14:creationId xmlns:p14="http://schemas.microsoft.com/office/powerpoint/2010/main" val="2591888111"/>
      </p:ext>
    </p:extLst>
  </p:cSld>
  <p:clrMapOvr>
    <a:masterClrMapping/>
  </p:clrMapOvr>
  <p:transition advTm="3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85BBE5F-BCA1-384D-A503-000C956CDDF9}"/>
              </a:ext>
            </a:extLst>
          </p:cNvPr>
          <p:cNvGrpSpPr/>
          <p:nvPr/>
        </p:nvGrpSpPr>
        <p:grpSpPr>
          <a:xfrm>
            <a:off x="1930522" y="3908547"/>
            <a:ext cx="5852676" cy="2856237"/>
            <a:chOff x="1930522" y="3908547"/>
            <a:chExt cx="5852676" cy="2856237"/>
          </a:xfrm>
        </p:grpSpPr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CA9F1367-093D-CC4C-BF64-0C88558D0FCF}"/>
                </a:ext>
              </a:extLst>
            </p:cNvPr>
            <p:cNvSpPr/>
            <p:nvPr/>
          </p:nvSpPr>
          <p:spPr>
            <a:xfrm>
              <a:off x="2585289" y="4356153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Ív 56">
              <a:extLst>
                <a:ext uri="{FF2B5EF4-FFF2-40B4-BE49-F238E27FC236}">
                  <a16:creationId xmlns:a16="http://schemas.microsoft.com/office/drawing/2014/main" id="{73AEA8DE-6961-8947-AABA-CDAA86273778}"/>
                </a:ext>
              </a:extLst>
            </p:cNvPr>
            <p:cNvSpPr/>
            <p:nvPr/>
          </p:nvSpPr>
          <p:spPr>
            <a:xfrm flipH="1">
              <a:off x="5598648" y="4353428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Ív 57">
              <a:extLst>
                <a:ext uri="{FF2B5EF4-FFF2-40B4-BE49-F238E27FC236}">
                  <a16:creationId xmlns:a16="http://schemas.microsoft.com/office/drawing/2014/main" id="{D0B55B49-0C12-4E48-9A74-F0E5E29306C3}"/>
                </a:ext>
              </a:extLst>
            </p:cNvPr>
            <p:cNvSpPr/>
            <p:nvPr/>
          </p:nvSpPr>
          <p:spPr>
            <a:xfrm flipH="1">
              <a:off x="4132308" y="4375095"/>
              <a:ext cx="1098847" cy="1033440"/>
            </a:xfrm>
            <a:prstGeom prst="arc">
              <a:avLst>
                <a:gd name="adj1" fmla="val 11393044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Egyenes összekötő 37">
              <a:extLst>
                <a:ext uri="{FF2B5EF4-FFF2-40B4-BE49-F238E27FC236}">
                  <a16:creationId xmlns:a16="http://schemas.microsoft.com/office/drawing/2014/main" id="{5F16B3A1-425B-EE47-9649-E14F0C4C27FB}"/>
                </a:ext>
              </a:extLst>
            </p:cNvPr>
            <p:cNvCxnSpPr/>
            <p:nvPr/>
          </p:nvCxnSpPr>
          <p:spPr>
            <a:xfrm flipH="1">
              <a:off x="7496433" y="4048898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A59F2128-65E5-C346-BA54-9364C26F8FE6}"/>
                </a:ext>
              </a:extLst>
            </p:cNvPr>
            <p:cNvCxnSpPr>
              <a:cxnSpLocks/>
              <a:endCxn id="32" idx="5"/>
            </p:cNvCxnSpPr>
            <p:nvPr/>
          </p:nvCxnSpPr>
          <p:spPr>
            <a:xfrm flipH="1">
              <a:off x="7048701" y="4048024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nger 2">
              <a:extLst>
                <a:ext uri="{FF2B5EF4-FFF2-40B4-BE49-F238E27FC236}">
                  <a16:creationId xmlns:a16="http://schemas.microsoft.com/office/drawing/2014/main" id="{FC426A2A-81B6-5E41-8ABC-2DA43A458A0C}"/>
                </a:ext>
              </a:extLst>
            </p:cNvPr>
            <p:cNvSpPr/>
            <p:nvPr/>
          </p:nvSpPr>
          <p:spPr>
            <a:xfrm>
              <a:off x="3763579" y="3994245"/>
              <a:ext cx="368730" cy="2770539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nger 39">
              <a:extLst>
                <a:ext uri="{FF2B5EF4-FFF2-40B4-BE49-F238E27FC236}">
                  <a16:creationId xmlns:a16="http://schemas.microsoft.com/office/drawing/2014/main" id="{95D1C543-1DEE-B740-B8A5-ED1D0AE2C9D8}"/>
                </a:ext>
              </a:extLst>
            </p:cNvPr>
            <p:cNvSpPr/>
            <p:nvPr/>
          </p:nvSpPr>
          <p:spPr>
            <a:xfrm>
              <a:off x="5229918" y="3994245"/>
              <a:ext cx="368730" cy="2770539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406D5374-801B-9D4D-82A9-FBBE065D3223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>
              <a:off x="1930522" y="4048024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éz 40">
              <a:extLst>
                <a:ext uri="{FF2B5EF4-FFF2-40B4-BE49-F238E27FC236}">
                  <a16:creationId xmlns:a16="http://schemas.microsoft.com/office/drawing/2014/main" id="{9FEEEB27-125D-254E-843B-85277A34C21B}"/>
                </a:ext>
              </a:extLst>
            </p:cNvPr>
            <p:cNvSpPr/>
            <p:nvPr/>
          </p:nvSpPr>
          <p:spPr>
            <a:xfrm flipH="1">
              <a:off x="1983234" y="3908547"/>
              <a:ext cx="5212691" cy="284199"/>
            </a:xfrm>
            <a:prstGeom prst="trapezoid">
              <a:avLst>
                <a:gd name="adj" fmla="val 78335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6402C872-A96C-DB4D-8C12-6A601AF1B1DF}"/>
                </a:ext>
              </a:extLst>
            </p:cNvPr>
            <p:cNvCxnSpPr/>
            <p:nvPr/>
          </p:nvCxnSpPr>
          <p:spPr>
            <a:xfrm>
              <a:off x="2258704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AEAB1D0B-9A9F-7D42-9A05-D9A4DE37A599}"/>
                </a:ext>
              </a:extLst>
            </p:cNvPr>
            <p:cNvCxnSpPr/>
            <p:nvPr/>
          </p:nvCxnSpPr>
          <p:spPr>
            <a:xfrm>
              <a:off x="2734731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81864F69-AED2-AB40-967F-4505A22B67E7}"/>
                </a:ext>
              </a:extLst>
            </p:cNvPr>
            <p:cNvCxnSpPr/>
            <p:nvPr/>
          </p:nvCxnSpPr>
          <p:spPr>
            <a:xfrm>
              <a:off x="3210758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8E9B26B0-4C73-CC4E-910D-AF2A682D2BBD}"/>
                </a:ext>
              </a:extLst>
            </p:cNvPr>
            <p:cNvCxnSpPr/>
            <p:nvPr/>
          </p:nvCxnSpPr>
          <p:spPr>
            <a:xfrm>
              <a:off x="3686785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FF792181-69CC-124B-B7C7-E399C6AE8BD1}"/>
                </a:ext>
              </a:extLst>
            </p:cNvPr>
            <p:cNvCxnSpPr/>
            <p:nvPr/>
          </p:nvCxnSpPr>
          <p:spPr>
            <a:xfrm>
              <a:off x="4162812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>
              <a:extLst>
                <a:ext uri="{FF2B5EF4-FFF2-40B4-BE49-F238E27FC236}">
                  <a16:creationId xmlns:a16="http://schemas.microsoft.com/office/drawing/2014/main" id="{D0633023-DE9F-154D-B5DA-AAE44576B93E}"/>
                </a:ext>
              </a:extLst>
            </p:cNvPr>
            <p:cNvCxnSpPr/>
            <p:nvPr/>
          </p:nvCxnSpPr>
          <p:spPr>
            <a:xfrm>
              <a:off x="4638839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id="{5EC665FA-1BA3-6A44-A469-130915F3156E}"/>
                </a:ext>
              </a:extLst>
            </p:cNvPr>
            <p:cNvCxnSpPr/>
            <p:nvPr/>
          </p:nvCxnSpPr>
          <p:spPr>
            <a:xfrm>
              <a:off x="5114866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id="{B80A155A-1D5A-5044-A792-654A13C6468C}"/>
                </a:ext>
              </a:extLst>
            </p:cNvPr>
            <p:cNvCxnSpPr/>
            <p:nvPr/>
          </p:nvCxnSpPr>
          <p:spPr>
            <a:xfrm>
              <a:off x="5590893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812FE09C-E4D1-984C-9279-4D476E1763DF}"/>
                </a:ext>
              </a:extLst>
            </p:cNvPr>
            <p:cNvCxnSpPr/>
            <p:nvPr/>
          </p:nvCxnSpPr>
          <p:spPr>
            <a:xfrm>
              <a:off x="6066920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>
              <a:extLst>
                <a:ext uri="{FF2B5EF4-FFF2-40B4-BE49-F238E27FC236}">
                  <a16:creationId xmlns:a16="http://schemas.microsoft.com/office/drawing/2014/main" id="{1C8A21CE-2952-B443-AFCE-D87ABDB1FFA4}"/>
                </a:ext>
              </a:extLst>
            </p:cNvPr>
            <p:cNvCxnSpPr/>
            <p:nvPr/>
          </p:nvCxnSpPr>
          <p:spPr>
            <a:xfrm>
              <a:off x="6542947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apéz 51">
              <a:extLst>
                <a:ext uri="{FF2B5EF4-FFF2-40B4-BE49-F238E27FC236}">
                  <a16:creationId xmlns:a16="http://schemas.microsoft.com/office/drawing/2014/main" id="{0CA9A290-0961-9F43-AD0C-A1CA09F29233}"/>
                </a:ext>
              </a:extLst>
            </p:cNvPr>
            <p:cNvSpPr/>
            <p:nvPr/>
          </p:nvSpPr>
          <p:spPr>
            <a:xfrm flipH="1" flipV="1">
              <a:off x="1998374" y="4202140"/>
              <a:ext cx="5197550" cy="141894"/>
            </a:xfrm>
            <a:prstGeom prst="trapezoid">
              <a:avLst>
                <a:gd name="adj" fmla="val 7940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E2A3EB9-52C0-AC43-AEC3-F242C8CCFB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619470" y="-2973538"/>
            <a:ext cx="5741329" cy="6760757"/>
          </a:xfrm>
          <a:prstGeom prst="rect">
            <a:avLst/>
          </a:prstGeom>
        </p:spPr>
      </p:pic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capacity requirements not foreseen correctly</a:t>
            </a:r>
          </a:p>
        </p:txBody>
      </p:sp>
      <p:sp>
        <p:nvSpPr>
          <p:cNvPr id="7" name="Téglalap feliratnak 6">
            <a:extLst>
              <a:ext uri="{FF2B5EF4-FFF2-40B4-BE49-F238E27FC236}">
                <a16:creationId xmlns:a16="http://schemas.microsoft.com/office/drawing/2014/main" id="{A5FDAE8D-2E14-264E-BD35-964118E6D39B}"/>
              </a:ext>
            </a:extLst>
          </p:cNvPr>
          <p:cNvSpPr/>
          <p:nvPr/>
        </p:nvSpPr>
        <p:spPr>
          <a:xfrm>
            <a:off x="7496433" y="1107515"/>
            <a:ext cx="1562055" cy="922423"/>
          </a:xfrm>
          <a:prstGeom prst="wedgeRectCallout">
            <a:avLst>
              <a:gd name="adj1" fmla="val -47492"/>
              <a:gd name="adj2" fmla="val 833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OOPS!</a:t>
            </a:r>
          </a:p>
        </p:txBody>
      </p:sp>
    </p:spTree>
    <p:extLst>
      <p:ext uri="{BB962C8B-B14F-4D97-AF65-F5344CB8AC3E}">
        <p14:creationId xmlns:p14="http://schemas.microsoft.com/office/powerpoint/2010/main" val="723047989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486 L -4.16667E-6 -0.00463 L 0.03316 0.00833 C 0.04306 0.01296 0.05226 0.02153 0.0625 0.02199 L 0.19046 0.02893 C 0.21355 0.04352 0.19948 0.0375 0.24184 0.02893 C 0.26268 0.0243 0.26737 0.02199 0.28542 0.01528 C 0.28993 0.0169 0.31164 0.02106 0.31841 0.02893 C 0.34028 0.0537 0.30226 0.03935 0.34775 0.05648 C 0.38907 0.07199 0.35973 0.06273 0.43577 0.07014 C 0.46945 0.0912 0.45 0.08241 0.49428 0.0912 C 0.50868 0.09977 0.50139 0.09768 0.5165 0.09768 L 0.5165 0.0986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5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63 L 0.07708 0.0983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5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9 0.09583 L 0.69653 0.3143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09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417 L 0.08334 -0.1020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requirements were not known in advance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85BBE5F-BCA1-384D-A503-000C956CDDF9}"/>
              </a:ext>
            </a:extLst>
          </p:cNvPr>
          <p:cNvGrpSpPr/>
          <p:nvPr/>
        </p:nvGrpSpPr>
        <p:grpSpPr>
          <a:xfrm>
            <a:off x="2080259" y="2126333"/>
            <a:ext cx="5852676" cy="4083081"/>
            <a:chOff x="1930522" y="3908547"/>
            <a:chExt cx="5852676" cy="4083081"/>
          </a:xfrm>
        </p:grpSpPr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CA9F1367-093D-CC4C-BF64-0C88558D0FCF}"/>
                </a:ext>
              </a:extLst>
            </p:cNvPr>
            <p:cNvSpPr/>
            <p:nvPr/>
          </p:nvSpPr>
          <p:spPr>
            <a:xfrm>
              <a:off x="2585289" y="4356153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Ív 56">
              <a:extLst>
                <a:ext uri="{FF2B5EF4-FFF2-40B4-BE49-F238E27FC236}">
                  <a16:creationId xmlns:a16="http://schemas.microsoft.com/office/drawing/2014/main" id="{73AEA8DE-6961-8947-AABA-CDAA86273778}"/>
                </a:ext>
              </a:extLst>
            </p:cNvPr>
            <p:cNvSpPr/>
            <p:nvPr/>
          </p:nvSpPr>
          <p:spPr>
            <a:xfrm flipH="1">
              <a:off x="5598648" y="4353428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Ív 57">
              <a:extLst>
                <a:ext uri="{FF2B5EF4-FFF2-40B4-BE49-F238E27FC236}">
                  <a16:creationId xmlns:a16="http://schemas.microsoft.com/office/drawing/2014/main" id="{D0B55B49-0C12-4E48-9A74-F0E5E29306C3}"/>
                </a:ext>
              </a:extLst>
            </p:cNvPr>
            <p:cNvSpPr/>
            <p:nvPr/>
          </p:nvSpPr>
          <p:spPr>
            <a:xfrm flipH="1">
              <a:off x="4132308" y="4375095"/>
              <a:ext cx="1098847" cy="1033440"/>
            </a:xfrm>
            <a:prstGeom prst="arc">
              <a:avLst>
                <a:gd name="adj1" fmla="val 11393044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Egyenes összekötő 37">
              <a:extLst>
                <a:ext uri="{FF2B5EF4-FFF2-40B4-BE49-F238E27FC236}">
                  <a16:creationId xmlns:a16="http://schemas.microsoft.com/office/drawing/2014/main" id="{5F16B3A1-425B-EE47-9649-E14F0C4C27FB}"/>
                </a:ext>
              </a:extLst>
            </p:cNvPr>
            <p:cNvCxnSpPr/>
            <p:nvPr/>
          </p:nvCxnSpPr>
          <p:spPr>
            <a:xfrm flipH="1">
              <a:off x="7496433" y="4048898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A59F2128-65E5-C346-BA54-9364C26F8F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6074" y="4109652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nger 2">
              <a:extLst>
                <a:ext uri="{FF2B5EF4-FFF2-40B4-BE49-F238E27FC236}">
                  <a16:creationId xmlns:a16="http://schemas.microsoft.com/office/drawing/2014/main" id="{FC426A2A-81B6-5E41-8ABC-2DA43A458A0C}"/>
                </a:ext>
              </a:extLst>
            </p:cNvPr>
            <p:cNvSpPr/>
            <p:nvPr/>
          </p:nvSpPr>
          <p:spPr>
            <a:xfrm>
              <a:off x="3743277" y="3994245"/>
              <a:ext cx="389032" cy="399738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nger 39">
              <a:extLst>
                <a:ext uri="{FF2B5EF4-FFF2-40B4-BE49-F238E27FC236}">
                  <a16:creationId xmlns:a16="http://schemas.microsoft.com/office/drawing/2014/main" id="{95D1C543-1DEE-B740-B8A5-ED1D0AE2C9D8}"/>
                </a:ext>
              </a:extLst>
            </p:cNvPr>
            <p:cNvSpPr/>
            <p:nvPr/>
          </p:nvSpPr>
          <p:spPr>
            <a:xfrm>
              <a:off x="5231154" y="3994245"/>
              <a:ext cx="367493" cy="399738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406D5374-801B-9D4D-82A9-FBBE065D3223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>
              <a:off x="1930522" y="4048024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éz 40">
              <a:extLst>
                <a:ext uri="{FF2B5EF4-FFF2-40B4-BE49-F238E27FC236}">
                  <a16:creationId xmlns:a16="http://schemas.microsoft.com/office/drawing/2014/main" id="{9FEEEB27-125D-254E-843B-85277A34C21B}"/>
                </a:ext>
              </a:extLst>
            </p:cNvPr>
            <p:cNvSpPr/>
            <p:nvPr/>
          </p:nvSpPr>
          <p:spPr>
            <a:xfrm flipH="1">
              <a:off x="3000292" y="3908547"/>
              <a:ext cx="3353393" cy="284199"/>
            </a:xfrm>
            <a:prstGeom prst="trapezoid">
              <a:avLst>
                <a:gd name="adj" fmla="val 78335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6402C872-A96C-DB4D-8C12-6A601AF1B1DF}"/>
                </a:ext>
              </a:extLst>
            </p:cNvPr>
            <p:cNvCxnSpPr/>
            <p:nvPr/>
          </p:nvCxnSpPr>
          <p:spPr>
            <a:xfrm>
              <a:off x="2258704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AEAB1D0B-9A9F-7D42-9A05-D9A4DE37A599}"/>
                </a:ext>
              </a:extLst>
            </p:cNvPr>
            <p:cNvCxnSpPr/>
            <p:nvPr/>
          </p:nvCxnSpPr>
          <p:spPr>
            <a:xfrm>
              <a:off x="2734731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81864F69-AED2-AB40-967F-4505A22B67E7}"/>
                </a:ext>
              </a:extLst>
            </p:cNvPr>
            <p:cNvCxnSpPr/>
            <p:nvPr/>
          </p:nvCxnSpPr>
          <p:spPr>
            <a:xfrm>
              <a:off x="3210758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8E9B26B0-4C73-CC4E-910D-AF2A682D2BBD}"/>
                </a:ext>
              </a:extLst>
            </p:cNvPr>
            <p:cNvCxnSpPr/>
            <p:nvPr/>
          </p:nvCxnSpPr>
          <p:spPr>
            <a:xfrm>
              <a:off x="3686785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FF792181-69CC-124B-B7C7-E399C6AE8BD1}"/>
                </a:ext>
              </a:extLst>
            </p:cNvPr>
            <p:cNvCxnSpPr/>
            <p:nvPr/>
          </p:nvCxnSpPr>
          <p:spPr>
            <a:xfrm>
              <a:off x="4162812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>
              <a:extLst>
                <a:ext uri="{FF2B5EF4-FFF2-40B4-BE49-F238E27FC236}">
                  <a16:creationId xmlns:a16="http://schemas.microsoft.com/office/drawing/2014/main" id="{D0633023-DE9F-154D-B5DA-AAE44576B93E}"/>
                </a:ext>
              </a:extLst>
            </p:cNvPr>
            <p:cNvCxnSpPr/>
            <p:nvPr/>
          </p:nvCxnSpPr>
          <p:spPr>
            <a:xfrm>
              <a:off x="4638839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id="{5EC665FA-1BA3-6A44-A469-130915F3156E}"/>
                </a:ext>
              </a:extLst>
            </p:cNvPr>
            <p:cNvCxnSpPr/>
            <p:nvPr/>
          </p:nvCxnSpPr>
          <p:spPr>
            <a:xfrm>
              <a:off x="5114866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id="{B80A155A-1D5A-5044-A792-654A13C6468C}"/>
                </a:ext>
              </a:extLst>
            </p:cNvPr>
            <p:cNvCxnSpPr/>
            <p:nvPr/>
          </p:nvCxnSpPr>
          <p:spPr>
            <a:xfrm>
              <a:off x="5590893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812FE09C-E4D1-984C-9279-4D476E1763DF}"/>
                </a:ext>
              </a:extLst>
            </p:cNvPr>
            <p:cNvCxnSpPr/>
            <p:nvPr/>
          </p:nvCxnSpPr>
          <p:spPr>
            <a:xfrm>
              <a:off x="6066920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>
              <a:extLst>
                <a:ext uri="{FF2B5EF4-FFF2-40B4-BE49-F238E27FC236}">
                  <a16:creationId xmlns:a16="http://schemas.microsoft.com/office/drawing/2014/main" id="{1C8A21CE-2952-B443-AFCE-D87ABDB1FFA4}"/>
                </a:ext>
              </a:extLst>
            </p:cNvPr>
            <p:cNvCxnSpPr/>
            <p:nvPr/>
          </p:nvCxnSpPr>
          <p:spPr>
            <a:xfrm>
              <a:off x="6542947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apéz 51">
              <a:extLst>
                <a:ext uri="{FF2B5EF4-FFF2-40B4-BE49-F238E27FC236}">
                  <a16:creationId xmlns:a16="http://schemas.microsoft.com/office/drawing/2014/main" id="{0CA9A290-0961-9F43-AD0C-A1CA09F29233}"/>
                </a:ext>
              </a:extLst>
            </p:cNvPr>
            <p:cNvSpPr/>
            <p:nvPr/>
          </p:nvSpPr>
          <p:spPr>
            <a:xfrm flipH="1" flipV="1">
              <a:off x="3000292" y="4168445"/>
              <a:ext cx="3353393" cy="182675"/>
            </a:xfrm>
            <a:prstGeom prst="trapezoid">
              <a:avLst>
                <a:gd name="adj" fmla="val 7940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Kép 52">
            <a:extLst>
              <a:ext uri="{FF2B5EF4-FFF2-40B4-BE49-F238E27FC236}">
                <a16:creationId xmlns:a16="http://schemas.microsoft.com/office/drawing/2014/main" id="{320296CA-A899-DF4D-92A5-F4CF38E84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28" y="2100998"/>
            <a:ext cx="2549416" cy="21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6153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 rot="813754"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exceeds budget and/or never finishes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608F5D7-2805-ED46-AF21-DB1931786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41" y="4117955"/>
            <a:ext cx="2975288" cy="16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479"/>
      </p:ext>
    </p:extLst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Ív 55">
            <a:extLst>
              <a:ext uri="{FF2B5EF4-FFF2-40B4-BE49-F238E27FC236}">
                <a16:creationId xmlns:a16="http://schemas.microsoft.com/office/drawing/2014/main" id="{CA9F1367-093D-CC4C-BF64-0C88558D0FCF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Ív 56">
            <a:extLst>
              <a:ext uri="{FF2B5EF4-FFF2-40B4-BE49-F238E27FC236}">
                <a16:creationId xmlns:a16="http://schemas.microsoft.com/office/drawing/2014/main" id="{73AEA8DE-6961-8947-AABA-CDAA86273778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Ív 57">
            <a:extLst>
              <a:ext uri="{FF2B5EF4-FFF2-40B4-BE49-F238E27FC236}">
                <a16:creationId xmlns:a16="http://schemas.microsoft.com/office/drawing/2014/main" id="{D0B55B49-0C12-4E48-9A74-F0E5E29306C3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customer needs change and results are never used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éz 51">
            <a:extLst>
              <a:ext uri="{FF2B5EF4-FFF2-40B4-BE49-F238E27FC236}">
                <a16:creationId xmlns:a16="http://schemas.microsoft.com/office/drawing/2014/main" id="{0CA9A290-0961-9F43-AD0C-A1CA09F29233}"/>
              </a:ext>
            </a:extLst>
          </p:cNvPr>
          <p:cNvSpPr/>
          <p:nvPr/>
        </p:nvSpPr>
        <p:spPr>
          <a:xfrm flipH="1" flipV="1">
            <a:off x="1998374" y="4202140"/>
            <a:ext cx="5197550" cy="141894"/>
          </a:xfrm>
          <a:prstGeom prst="trapezoid">
            <a:avLst>
              <a:gd name="adj" fmla="val 794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91D7FB7-6A5E-7241-AF70-622AB39464ED}"/>
              </a:ext>
            </a:extLst>
          </p:cNvPr>
          <p:cNvGrpSpPr/>
          <p:nvPr/>
        </p:nvGrpSpPr>
        <p:grpSpPr>
          <a:xfrm>
            <a:off x="-2845592" y="166574"/>
            <a:ext cx="2845592" cy="2390527"/>
            <a:chOff x="-2845592" y="166574"/>
            <a:chExt cx="2845592" cy="2390527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14B689B4-70B5-0B4B-A263-D484F0EE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45592" y="166574"/>
              <a:ext cx="2744182" cy="2390527"/>
            </a:xfrm>
            <a:prstGeom prst="rect">
              <a:avLst/>
            </a:prstGeom>
          </p:spPr>
        </p:pic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174EF846-F22F-F748-BEBF-89E05E67149F}"/>
                </a:ext>
              </a:extLst>
            </p:cNvPr>
            <p:cNvSpPr/>
            <p:nvPr/>
          </p:nvSpPr>
          <p:spPr>
            <a:xfrm>
              <a:off x="-489098" y="2044945"/>
              <a:ext cx="489098" cy="40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elhő feliratnak 7">
            <a:extLst>
              <a:ext uri="{FF2B5EF4-FFF2-40B4-BE49-F238E27FC236}">
                <a16:creationId xmlns:a16="http://schemas.microsoft.com/office/drawing/2014/main" id="{B0DC896B-718A-DD46-ADC9-6F8459E46B87}"/>
              </a:ext>
            </a:extLst>
          </p:cNvPr>
          <p:cNvSpPr/>
          <p:nvPr/>
        </p:nvSpPr>
        <p:spPr>
          <a:xfrm>
            <a:off x="5215778" y="1408248"/>
            <a:ext cx="1980146" cy="883709"/>
          </a:xfrm>
          <a:prstGeom prst="cloudCallout">
            <a:avLst>
              <a:gd name="adj1" fmla="val -66453"/>
              <a:gd name="adj2" fmla="val 491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wtf??</a:t>
            </a:r>
          </a:p>
        </p:txBody>
      </p:sp>
      <p:pic>
        <p:nvPicPr>
          <p:cNvPr id="53" name="Kép 52">
            <a:extLst>
              <a:ext uri="{FF2B5EF4-FFF2-40B4-BE49-F238E27FC236}">
                <a16:creationId xmlns:a16="http://schemas.microsoft.com/office/drawing/2014/main" id="{96D6812B-9AE6-1A4B-832D-83515B34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41" y="4226441"/>
            <a:ext cx="2975288" cy="16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4559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-0.04977 L 0.01598 -0.04977 C 0.02848 -0.04676 0.0408 -0.04305 0.0533 -0.04051 C 0.05868 -0.03958 0.06407 -0.03773 0.06962 -0.0375 C 0.10139 -0.03565 0.13316 -0.03542 0.16476 -0.03449 C 0.1724 -0.03333 0.18021 -0.03287 0.18803 -0.03125 C 0.19046 -0.03079 0.19254 -0.02893 0.19497 -0.02824 C 0.19879 -0.02685 0.20278 -0.02616 0.2066 -0.025 C 0.21285 -0.02315 0.22518 -0.01898 0.22518 -0.01898 C 0.24514 0.00764 0.21268 -0.0338 0.23681 -0.00949 C 0.24115 -0.00509 0.24323 0.0037 0.24844 0.00602 C 0.26598 0.01366 0.24428 0.00324 0.26233 0.01528 C 0.26459 0.01667 0.26702 0.01736 0.26945 0.01829 C 0.27171 0.02037 0.27379 0.02292 0.27639 0.02454 C 0.28698 0.03171 0.28907 0.02292 0.30191 0.04005 C 0.30348 0.04213 0.30469 0.04468 0.3066 0.0463 C 0.30869 0.04792 0.31129 0.04815 0.31355 0.04931 C 0.31667 0.05116 0.3198 0.05324 0.32292 0.05556 C 0.32535 0.05741 0.32726 0.05995 0.32987 0.06181 C 0.33195 0.0632 0.33455 0.06343 0.33681 0.06482 C 0.35487 0.07685 0.33316 0.06644 0.3507 0.07408 L 0.36476 0.08658 C 0.36702 0.08866 0.3691 0.09167 0.37171 0.09283 L 0.37865 0.09583 C 0.38178 0.09884 0.38455 0.10278 0.38803 0.10509 C 0.39237 0.1081 0.39723 0.10926 0.40191 0.11134 C 0.42535 0.12176 0.38907 0.10579 0.41823 0.11759 C 0.42292 0.11945 0.43212 0.12384 0.43212 0.12384 C 0.44323 0.13357 0.43646 0.1287 0.45313 0.13611 C 0.45539 0.13727 0.45799 0.1375 0.46007 0.13935 C 0.4691 0.14722 0.46441 0.14421 0.47396 0.14861 C 0.47553 0.15162 0.47622 0.15579 0.47865 0.15787 C 0.48646 0.16435 0.50053 0.16551 0.50886 0.16713 C 0.51355 0.16806 0.52292 0.17037 0.52292 0.17037 L 0.52292 0.17037 " pathEditMode="relative" ptsTypes="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35 0.17639 L 0.52535 0.17639 C 0.53455 0.17755 0.54375 0.1794 0.55313 0.1794 C 0.57188 0.1794 0.59046 0.17801 0.60903 0.17639 C 0.61528 0.17593 0.62136 0.17408 0.62761 0.17338 C 0.63768 0.17199 0.64775 0.1713 0.65782 0.17014 C 0.66459 0.16806 0.67535 0.16458 0.68108 0.16088 C 0.68421 0.1588 0.68733 0.15695 0.69046 0.15463 C 0.69289 0.15278 0.6948 0.15 0.6974 0.14861 C 0.70035 0.14676 0.70348 0.14653 0.7066 0.14537 C 0.70903 0.14329 0.71112 0.14097 0.71372 0.13912 C 0.71737 0.13681 0.72639 0.13426 0.72987 0.1331 C 0.7323 0.13218 0.73438 0.13009 0.73681 0.12986 C 0.75539 0.12801 0.77414 0.12778 0.79271 0.12685 C 0.80122 0.1257 0.80973 0.125 0.81823 0.12361 C 0.82223 0.12315 0.82605 0.1213 0.82987 0.1206 C 0.83612 0.11945 0.84237 0.11852 0.84844 0.11759 C 0.86563 0.10602 0.84966 0.11551 0.86945 0.1081 C 0.87414 0.10648 0.87865 0.10347 0.88334 0.10208 C 0.88959 0.1 0.89601 0.09838 0.90209 0.09583 C 0.90434 0.09468 0.9066 0.09352 0.90903 0.09259 C 0.91511 0.09051 0.92136 0.08866 0.92761 0.08658 C 0.94167 0.08171 0.93386 0.08472 0.95087 0.07708 C 0.95313 0.07616 0.95573 0.07593 0.95782 0.07408 C 0.96667 0.0662 0.96285 0.0706 0.96945 0.06158 C 0.97796 0.06273 0.98646 0.06343 0.99497 0.06482 C 0.99896 0.06551 1.00278 0.06783 1.0066 0.06783 C 1.01754 0.06783 1.0283 0.06574 1.03924 0.06482 C 1.04237 0.06366 1.04549 0.0625 1.04862 0.06158 C 1.05625 0.05949 1.06424 0.0588 1.07171 0.05556 L 1.08577 0.04931 L 1.10434 0.02454 C 1.1066 0.0213 1.10851 0.01759 1.11129 0.01528 C 1.11928 0.0081 1.11632 0.01158 1.12066 0.00579 L 1.12066 0.00579 L 1.15087 -0.02199 C 1.15313 -0.02407 1.15539 -0.02639 1.15782 -0.02824 C 1.16164 -0.03125 1.16563 -0.03426 1.16945 -0.0375 C 1.17969 -0.04606 1.17257 -0.04213 1.18334 -0.04676 C 1.20087 -0.0625 1.17865 -0.04421 1.19966 -0.05625 C 1.20226 -0.05764 1.20417 -0.06065 1.2066 -0.06227 C 1.20886 -0.06389 1.21372 -0.06875 1.21372 -0.06551 C 1.21372 -0.0618 1.20903 -0.06134 1.2066 -0.05926 C 1.25417 -0.04329 1.20469 -0.0588 1.3323 -0.05301 C 1.34254 -0.05255 1.35261 -0.04954 1.3625 -0.04676 C 1.36563 -0.04792 1.37032 -0.04606 1.37171 -0.05 C 1.37309 -0.05324 1.36719 -0.05926 1.36719 -0.05926 L 1.36719 -0.05926 " pathEditMode="relative" ptsTypes="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F3367-DC7E-514B-89EF-B0D0D33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/>
          <a:lstStyle/>
          <a:p>
            <a:r>
              <a:rPr lang="en-US" dirty="0"/>
              <a:t>agile addresses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2184549022"/>
      </p:ext>
    </p:extLst>
  </p:cSld>
  <p:clrMapOvr>
    <a:masterClrMapping/>
  </p:clrMapOvr>
  <p:transition advTm="3000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4BBFCA-CC44-7645-816D-12B9A59B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agile works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6A7256-22FB-1842-9D41-46DB3ADD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4307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establish vision on what you want to achieve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release ’some’ deliverable in limited timeframe;</a:t>
            </a:r>
            <a:br>
              <a:rPr lang="en-US" dirty="0"/>
            </a:br>
            <a:r>
              <a:rPr lang="en-US" dirty="0"/>
              <a:t>deliverable must be directly useful for the customer, </a:t>
            </a:r>
            <a:br>
              <a:rPr lang="en-US" dirty="0"/>
            </a:br>
            <a:r>
              <a:rPr lang="en-US" dirty="0"/>
              <a:t>answering their need in some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show deliverable to customer, gain their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adjust what you want to do based on the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go back to (1), unless customer is satisfied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30830"/>
      </p:ext>
    </p:extLst>
  </p:cSld>
  <p:clrMapOvr>
    <a:masterClrMapping/>
  </p:clrMapOvr>
  <p:transition advTm="1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EF6147A0-CAFB-5B4E-8C31-419B043F557A}"/>
              </a:ext>
            </a:extLst>
          </p:cNvPr>
          <p:cNvGrpSpPr/>
          <p:nvPr/>
        </p:nvGrpSpPr>
        <p:grpSpPr>
          <a:xfrm>
            <a:off x="-1169849" y="2036744"/>
            <a:ext cx="2832371" cy="2402496"/>
            <a:chOff x="1426249" y="1646402"/>
            <a:chExt cx="2832371" cy="2402496"/>
          </a:xfrm>
        </p:grpSpPr>
        <p:pic>
          <p:nvPicPr>
            <p:cNvPr id="51" name="Kép 50">
              <a:extLst>
                <a:ext uri="{FF2B5EF4-FFF2-40B4-BE49-F238E27FC236}">
                  <a16:creationId xmlns:a16="http://schemas.microsoft.com/office/drawing/2014/main" id="{62D77C4E-9A05-DC41-ADBA-9AA267006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5868" y="1646402"/>
              <a:ext cx="1028635" cy="1969295"/>
            </a:xfrm>
            <a:prstGeom prst="rect">
              <a:avLst/>
            </a:prstGeom>
          </p:spPr>
        </p:pic>
        <p:cxnSp>
          <p:nvCxnSpPr>
            <p:cNvPr id="26" name="Egyenes összekötő 25">
              <a:extLst>
                <a:ext uri="{FF2B5EF4-FFF2-40B4-BE49-F238E27FC236}">
                  <a16:creationId xmlns:a16="http://schemas.microsoft.com/office/drawing/2014/main" id="{C7C45481-50D0-2C46-8305-6B61164433BE}"/>
                </a:ext>
              </a:extLst>
            </p:cNvPr>
            <p:cNvCxnSpPr/>
            <p:nvPr/>
          </p:nvCxnSpPr>
          <p:spPr>
            <a:xfrm>
              <a:off x="1426249" y="4048898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406D5374-801B-9D4D-82A9-FBBE065D3223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>
              <a:off x="1930522" y="4048024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Csoportba foglalás 46">
              <a:extLst>
                <a:ext uri="{FF2B5EF4-FFF2-40B4-BE49-F238E27FC236}">
                  <a16:creationId xmlns:a16="http://schemas.microsoft.com/office/drawing/2014/main" id="{4E0A36FA-EF2E-C545-928F-311CA9EB60A0}"/>
                </a:ext>
              </a:extLst>
            </p:cNvPr>
            <p:cNvGrpSpPr/>
            <p:nvPr/>
          </p:nvGrpSpPr>
          <p:grpSpPr>
            <a:xfrm>
              <a:off x="2036607" y="1750608"/>
              <a:ext cx="2222013" cy="1673515"/>
              <a:chOff x="2258704" y="1776387"/>
              <a:chExt cx="3240825" cy="2440836"/>
            </a:xfrm>
          </p:grpSpPr>
          <p:pic>
            <p:nvPicPr>
              <p:cNvPr id="48" name="Kép 47">
                <a:extLst>
                  <a:ext uri="{FF2B5EF4-FFF2-40B4-BE49-F238E27FC236}">
                    <a16:creationId xmlns:a16="http://schemas.microsoft.com/office/drawing/2014/main" id="{E0D7BCAE-11C9-C941-BE6A-040511D6E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58704" y="1833433"/>
                <a:ext cx="3205259" cy="2383790"/>
              </a:xfrm>
              <a:prstGeom prst="rect">
                <a:avLst/>
              </a:prstGeom>
            </p:spPr>
          </p:pic>
          <p:sp>
            <p:nvSpPr>
              <p:cNvPr id="49" name="Téglalap 48">
                <a:extLst>
                  <a:ext uri="{FF2B5EF4-FFF2-40B4-BE49-F238E27FC236}">
                    <a16:creationId xmlns:a16="http://schemas.microsoft.com/office/drawing/2014/main" id="{3D6944CB-B83E-5F42-837F-3C488E796930}"/>
                  </a:ext>
                </a:extLst>
              </p:cNvPr>
              <p:cNvSpPr/>
              <p:nvPr/>
            </p:nvSpPr>
            <p:spPr>
              <a:xfrm>
                <a:off x="5165010" y="1776387"/>
                <a:ext cx="334519" cy="7466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Kép 49">
              <a:extLst>
                <a:ext uri="{FF2B5EF4-FFF2-40B4-BE49-F238E27FC236}">
                  <a16:creationId xmlns:a16="http://schemas.microsoft.com/office/drawing/2014/main" id="{3A98319C-1272-3E40-9D0B-9DB8C7F46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5868" y="1661732"/>
              <a:ext cx="1028635" cy="1170558"/>
            </a:xfrm>
            <a:prstGeom prst="rect">
              <a:avLst/>
            </a:prstGeom>
          </p:spPr>
        </p:pic>
      </p:grp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1st iteration: swim!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CBBCE1DA-011F-8D45-8BDB-449C8B4FE434}"/>
              </a:ext>
            </a:extLst>
          </p:cNvPr>
          <p:cNvSpPr txBox="1"/>
          <p:nvPr/>
        </p:nvSpPr>
        <p:spPr>
          <a:xfrm>
            <a:off x="711552" y="1577240"/>
            <a:ext cx="772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customer can cross, but solution is not user-friendly</a:t>
            </a:r>
          </a:p>
        </p:txBody>
      </p: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D517D3AC-F78E-A949-A2DB-A783F4764BCA}"/>
              </a:ext>
            </a:extLst>
          </p:cNvPr>
          <p:cNvCxnSpPr/>
          <p:nvPr/>
        </p:nvCxnSpPr>
        <p:spPr>
          <a:xfrm>
            <a:off x="1433165" y="4052269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Kép 41">
            <a:extLst>
              <a:ext uri="{FF2B5EF4-FFF2-40B4-BE49-F238E27FC236}">
                <a16:creationId xmlns:a16="http://schemas.microsoft.com/office/drawing/2014/main" id="{FBB1F17D-8234-7B47-ADF6-0AD128C04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73303"/>
      </p:ext>
    </p:extLst>
  </p:cSld>
  <p:clrMapOvr>
    <a:masterClrMapping/>
  </p:clrMapOvr>
  <p:transition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-0.00116 L 2.77778E-7 -0.00093 C 0.00816 -0.00023 0.01649 0.00116 0.02465 0.00162 C 0.04948 0.00278 0.07431 0.00232 0.09913 0.00417 C 0.1092 0.00509 0.11892 0.0088 0.12899 0.00972 L 0.19618 0.01505 C 0.19861 0.01597 0.20122 0.01644 0.20347 0.01759 C 0.20868 0.02107 0.21858 0.0287 0.21858 0.02894 C 0.23472 0.05532 0.22135 0.03032 0.22587 0.10139 C 0.22656 0.1125 0.22847 0.11412 0.2309 0.12315 C 0.23177 0.12662 0.23264 0.13032 0.23333 0.13403 C 0.2342 0.13843 0.23472 0.14306 0.23576 0.14745 C 0.23715 0.15301 0.23976 0.1581 0.2408 0.16366 C 0.24306 0.17639 0.24288 0.17894 0.24826 0.19074 C 0.24965 0.19352 0.25156 0.19607 0.2533 0.19884 C 0.25417 0.20394 0.25556 0.21482 0.25816 0.22037 C 0.25955 0.22338 0.26198 0.22546 0.26319 0.2287 C 0.26528 0.2338 0.26528 0.24005 0.26806 0.24468 C 0.26979 0.24745 0.27187 0.25 0.27326 0.25278 C 0.27622 0.26065 0.28194 0.2838 0.28299 0.29074 C 0.28316 0.29167 0.28698 0.31829 0.28802 0.3206 C 0.28958 0.32407 0.29931 0.33681 0.30295 0.33935 C 0.30486 0.34097 0.30764 0.3419 0.31042 0.3419 C 0.32344 0.34375 0.33698 0.34375 0.35 0.34468 C 0.35521 0.3456 0.3599 0.34769 0.3651 0.34769 C 0.39427 0.34769 0.38142 0.3456 0.39983 0.3419 C 0.40729 0.34051 0.43021 0.33773 0.43715 0.33657 C 0.44045 0.33588 0.44375 0.33495 0.44705 0.33403 C 0.45191 0.33241 0.45677 0.32917 0.46181 0.32847 C 0.47587 0.32708 0.48819 0.32639 0.50174 0.32315 C 0.53715 0.31505 0.51007 0.32083 0.52899 0.31505 C 0.55087 0.30833 0.5283 0.3162 0.54653 0.30949 C 0.5599 0.29491 0.56024 0.29954 0.56372 0.28519 C 0.56562 0.27824 0.56719 0.27107 0.56858 0.26366 L 0.57118 0.25278 C 0.57205 0.24468 0.57292 0.23681 0.57378 0.2287 C 0.57535 0.21389 0.57535 0.20857 0.57865 0.19607 C 0.58611 0.16875 0.58021 0.19028 0.58854 0.16921 C 0.58958 0.16644 0.5901 0.16366 0.59097 0.16088 C 0.59253 0.15718 0.59462 0.15394 0.59601 0.15023 C 0.59809 0.14491 0.59861 0.13912 0.60104 0.13403 C 0.6026 0.13032 0.60451 0.12685 0.60608 0.12315 C 0.61007 0.11296 0.60642 0.1162 0.61337 0.10695 C 0.61927 0.09931 0.62101 0.09884 0.62847 0.09352 C 0.6316 0.0882 0.63646 0.08333 0.63837 0.07708 C 0.63906 0.07454 0.63958 0.07153 0.6408 0.06898 C 0.64635 0.05695 0.64878 0.05532 0.65556 0.04468 C 0.65712 0.04236 0.65781 0.03843 0.66076 0.03657 C 0.6651 0.03357 0.67049 0.0331 0.67552 0.03125 L 0.68316 0.0287 L 0.69045 0.02593 C 0.69219 0.02338 0.69288 0.01991 0.69549 0.01759 C 0.70573 0.00787 0.70747 0.0081 0.71771 0.00417 C 0.73333 0.00718 0.74358 0.0081 0.75747 0.01227 C 0.7599 0.0132 0.76267 0.01389 0.7651 0.01505 C 0.76823 0.01667 0.77153 0.01875 0.775 0.0206 C 0.77986 0.01945 0.78472 0.01898 0.78976 0.01759 C 0.79236 0.01713 0.79462 0.01574 0.7974 0.01505 C 0.80052 0.01389 0.80399 0.01343 0.80712 0.01227 C 0.80972 0.01065 0.81198 0.0081 0.81458 0.00695 C 0.82049 0.00417 0.83802 0.00232 0.84201 0.00162 C 0.84444 0.0007 0.84687 -0.00046 0.84948 -0.00116 C 0.88021 -0.01042 0.85955 -0.00301 0.87691 -0.00903 L 1.0283 -0.00648 C 1.04115 -0.00602 1.03542 -0.00324 1.04566 0.00162 C 1.04878 0.00301 1.05243 0.00324 1.05556 0.00417 C 1.05816 0.00509 1.06059 0.00602 1.06285 0.00695 C 1.07378 0.00602 1.08472 0.00579 1.09549 0.00417 C 1.09861 0.00394 1.10191 0.00232 1.10538 0.00162 C 1.10955 0.00046 1.11354 -7.40741E-7 1.11771 -0.00116 C 1.12101 -0.00185 1.12431 -0.00347 1.12778 -0.0037 C 1.16979 -0.00671 1.17969 -0.00648 1.20972 -0.00648 L 1.28437 0.0206 " pathEditMode="relative" rAng="0" ptsTypes="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19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2nd iteration: a boat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5142F45-28FF-B74F-B470-FC1588DF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68278" y="3764247"/>
            <a:ext cx="1948987" cy="1948987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1EB33737-A584-FB45-902C-8016B312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3607" y="2044945"/>
            <a:ext cx="1028635" cy="1969295"/>
          </a:xfrm>
          <a:prstGeom prst="rect">
            <a:avLst/>
          </a:prstGeom>
        </p:spPr>
      </p:pic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B32B744F-635A-1C40-B166-1735942798EF}"/>
              </a:ext>
            </a:extLst>
          </p:cNvPr>
          <p:cNvCxnSpPr/>
          <p:nvPr/>
        </p:nvCxnSpPr>
        <p:spPr>
          <a:xfrm>
            <a:off x="1478426" y="4049257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62F5F55D-CECB-BB49-80A1-24544C1BAACB}"/>
              </a:ext>
            </a:extLst>
          </p:cNvPr>
          <p:cNvSpPr txBox="1"/>
          <p:nvPr/>
        </p:nvSpPr>
        <p:spPr>
          <a:xfrm>
            <a:off x="1766371" y="1577240"/>
            <a:ext cx="561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more user-friendly but does not scale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0FB32DE1-4859-7345-BDE7-EEA14FD9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2435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3.33333E-6 L -4.72222E-6 0.00023 C 0.06216 0.0074 -0.01371 -0.00116 0.08264 0.00648 C 0.09202 0.0074 0.10087 0.00926 0.11025 0.00995 C 0.14896 0.0125 0.1882 0.01273 0.22691 0.01666 C 0.28924 0.02268 0.24931 0.01944 0.34671 0.02314 C 0.35591 0.0243 0.36511 0.02477 0.37431 0.02662 C 0.38247 0.02824 0.39879 0.03333 0.39879 0.03356 C 0.4165 0.06203 0.39532 0.02569 0.40799 0.05324 C 0.40973 0.05694 0.4125 0.05972 0.41424 0.06319 C 0.41858 0.07199 0.41997 0.08287 0.42639 0.09004 C 0.42952 0.09328 0.43299 0.09629 0.4356 0.1 C 0.45191 0.12268 0.44393 0.11389 0.454 0.13333 C 0.45608 0.1368 0.45851 0.13981 0.46025 0.14328 C 0.4731 0.17106 0.45191 0.13472 0.46945 0.16342 L 0.47257 0.19352 L 0.47257 0.19375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39 0.19375 L 0.68368 0.1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129 0 " pathEditMode="relative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44 0.19838 L 0.67744 0.19838 C 0.679 0.18819 0.67952 0.17777 0.6823 0.16828 C 0.68455 0.16088 0.68959 0.15555 0.69237 0.14838 C 0.6941 0.14375 0.69549 0.13935 0.6974 0.13495 C 0.69879 0.13148 0.70105 0.12847 0.70244 0.125 C 0.70799 0.10995 0.70087 0.11921 0.7099 0.10486 C 0.71216 0.10139 0.71511 0.09861 0.71737 0.0949 C 0.72778 0.07824 0.71615 0.09051 0.72987 0.07824 C 0.74011 0.05764 0.72865 0.07777 0.74237 0.06157 C 0.76806 0.03125 0.74775 0.05 0.76494 0.03495 C 0.7665 0.03171 0.76858 0.02847 0.7698 0.025 C 0.77101 0.02176 0.77084 0.01782 0.7724 0.01504 C 0.77275 0.01412 0.77396 0.01504 0.77483 0.01504 L 1.28247 0.00509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5FAEFAE-A5DB-6F45-8CD9-F67F2CDC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tabLst>
                <a:tab pos="1855788" algn="ctr"/>
                <a:tab pos="3865563" algn="ctr"/>
                <a:tab pos="5945188" algn="ctr"/>
              </a:tabLst>
            </a:pPr>
            <a:r>
              <a:rPr lang="en-US" dirty="0"/>
              <a:t>	waterfall 	vs	agile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7242BB1-2F3C-2C48-96F9-4B538E45D8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gathers requirements, makes a plan and executes it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changing the plan is problematic, unwanted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customer feels benefits when plan is completed only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2CE56C2-7B1A-2448-AD8C-C190747398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multiple iterations and continuous interaction with customer; </a:t>
            </a:r>
            <a:br>
              <a:rPr lang="en-US" dirty="0"/>
            </a:br>
            <a:r>
              <a:rPr lang="en-US" dirty="0"/>
              <a:t>less focus on planning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changes are embraced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frequent releases, adjustments made based on customer feedback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0355"/>
      </p:ext>
    </p:extLst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3rd iteration: a rope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92ABF9AC-B49A-844D-A371-0FB9AB193D9B}"/>
              </a:ext>
            </a:extLst>
          </p:cNvPr>
          <p:cNvCxnSpPr/>
          <p:nvPr/>
        </p:nvCxnSpPr>
        <p:spPr>
          <a:xfrm>
            <a:off x="146373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enger 54">
            <a:extLst>
              <a:ext uri="{FF2B5EF4-FFF2-40B4-BE49-F238E27FC236}">
                <a16:creationId xmlns:a16="http://schemas.microsoft.com/office/drawing/2014/main" id="{3F5AB818-4F43-9B45-86C9-BB3FE92F1727}"/>
              </a:ext>
            </a:extLst>
          </p:cNvPr>
          <p:cNvSpPr/>
          <p:nvPr/>
        </p:nvSpPr>
        <p:spPr>
          <a:xfrm>
            <a:off x="1493710" y="3291046"/>
            <a:ext cx="88273" cy="612224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nger 55">
            <a:extLst>
              <a:ext uri="{FF2B5EF4-FFF2-40B4-BE49-F238E27FC236}">
                <a16:creationId xmlns:a16="http://schemas.microsoft.com/office/drawing/2014/main" id="{CDFA4D3B-CC77-1C42-B75B-4F9F62008818}"/>
              </a:ext>
            </a:extLst>
          </p:cNvPr>
          <p:cNvSpPr/>
          <p:nvPr/>
        </p:nvSpPr>
        <p:spPr>
          <a:xfrm>
            <a:off x="7375328" y="3298294"/>
            <a:ext cx="88273" cy="612224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zabadkézi sokszög 44">
            <a:extLst>
              <a:ext uri="{FF2B5EF4-FFF2-40B4-BE49-F238E27FC236}">
                <a16:creationId xmlns:a16="http://schemas.microsoft.com/office/drawing/2014/main" id="{2C28C42B-98E1-8D46-91AA-89C00A7E9C92}"/>
              </a:ext>
            </a:extLst>
          </p:cNvPr>
          <p:cNvSpPr/>
          <p:nvPr/>
        </p:nvSpPr>
        <p:spPr>
          <a:xfrm>
            <a:off x="1537252" y="3286539"/>
            <a:ext cx="5870713" cy="675905"/>
          </a:xfrm>
          <a:custGeom>
            <a:avLst/>
            <a:gdLst>
              <a:gd name="connsiteX0" fmla="*/ 0 w 5870713"/>
              <a:gd name="connsiteY0" fmla="*/ 0 h 675905"/>
              <a:gd name="connsiteX1" fmla="*/ 2875722 w 5870713"/>
              <a:gd name="connsiteY1" fmla="*/ 675861 h 675905"/>
              <a:gd name="connsiteX2" fmla="*/ 5870713 w 5870713"/>
              <a:gd name="connsiteY2" fmla="*/ 26504 h 67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0713" h="675905">
                <a:moveTo>
                  <a:pt x="0" y="0"/>
                </a:moveTo>
                <a:cubicBezTo>
                  <a:pt x="948635" y="335722"/>
                  <a:pt x="1897270" y="671444"/>
                  <a:pt x="2875722" y="675861"/>
                </a:cubicBezTo>
                <a:cubicBezTo>
                  <a:pt x="3854174" y="680278"/>
                  <a:pt x="4862443" y="353391"/>
                  <a:pt x="5870713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3E7D304E-A8E5-824E-9B00-E3D8A2B4166A}"/>
              </a:ext>
            </a:extLst>
          </p:cNvPr>
          <p:cNvGrpSpPr/>
          <p:nvPr/>
        </p:nvGrpSpPr>
        <p:grpSpPr>
          <a:xfrm>
            <a:off x="2950100" y="2194856"/>
            <a:ext cx="2577182" cy="2095398"/>
            <a:chOff x="2950100" y="2194856"/>
            <a:chExt cx="2577182" cy="2095398"/>
          </a:xfrm>
        </p:grpSpPr>
        <p:pic>
          <p:nvPicPr>
            <p:cNvPr id="58" name="Kép 57">
              <a:extLst>
                <a:ext uri="{FF2B5EF4-FFF2-40B4-BE49-F238E27FC236}">
                  <a16:creationId xmlns:a16="http://schemas.microsoft.com/office/drawing/2014/main" id="{92CD65CF-5A85-5F4C-88DC-85A48D022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7864" y="2521092"/>
              <a:ext cx="1228370" cy="1526932"/>
            </a:xfrm>
            <a:prstGeom prst="rect">
              <a:avLst/>
            </a:prstGeom>
          </p:spPr>
        </p:pic>
        <p:cxnSp>
          <p:nvCxnSpPr>
            <p:cNvPr id="60" name="Egyenes összekötő 59">
              <a:extLst>
                <a:ext uri="{FF2B5EF4-FFF2-40B4-BE49-F238E27FC236}">
                  <a16:creationId xmlns:a16="http://schemas.microsoft.com/office/drawing/2014/main" id="{971732A9-26F0-864E-BE1B-0AC523081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0100" y="2194856"/>
              <a:ext cx="2577182" cy="209539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BB50FBC2-5265-4741-BA26-BC97BCB88EF9}"/>
              </a:ext>
            </a:extLst>
          </p:cNvPr>
          <p:cNvSpPr txBox="1"/>
          <p:nvPr/>
        </p:nvSpPr>
        <p:spPr>
          <a:xfrm>
            <a:off x="1513744" y="1577240"/>
            <a:ext cx="6116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still not user-friendly, but a strategic step</a:t>
            </a:r>
          </a:p>
        </p:txBody>
      </p:sp>
      <p:pic>
        <p:nvPicPr>
          <p:cNvPr id="41" name="Kép 40">
            <a:extLst>
              <a:ext uri="{FF2B5EF4-FFF2-40B4-BE49-F238E27FC236}">
                <a16:creationId xmlns:a16="http://schemas.microsoft.com/office/drawing/2014/main" id="{BCFFD769-3962-844C-8E7C-D8311102E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2731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CEFE990D-18E4-884D-83E1-AA0D336E96DD}"/>
              </a:ext>
            </a:extLst>
          </p:cNvPr>
          <p:cNvCxnSpPr>
            <a:stCxn id="3" idx="4"/>
          </p:cNvCxnSpPr>
          <p:nvPr/>
        </p:nvCxnSpPr>
        <p:spPr>
          <a:xfrm>
            <a:off x="918608" y="3008813"/>
            <a:ext cx="0" cy="7864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iteration: rope bridge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6" name="Kép 45">
            <a:extLst>
              <a:ext uri="{FF2B5EF4-FFF2-40B4-BE49-F238E27FC236}">
                <a16:creationId xmlns:a16="http://schemas.microsoft.com/office/drawing/2014/main" id="{1EB33737-A584-FB45-902C-8016B312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607" y="2044945"/>
            <a:ext cx="1028635" cy="1969295"/>
          </a:xfrm>
          <a:prstGeom prst="rect">
            <a:avLst/>
          </a:prstGeom>
        </p:spPr>
      </p:pic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92ABF9AC-B49A-844D-A371-0FB9AB193D9B}"/>
              </a:ext>
            </a:extLst>
          </p:cNvPr>
          <p:cNvCxnSpPr/>
          <p:nvPr/>
        </p:nvCxnSpPr>
        <p:spPr>
          <a:xfrm>
            <a:off x="146373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Henger 54">
            <a:extLst>
              <a:ext uri="{FF2B5EF4-FFF2-40B4-BE49-F238E27FC236}">
                <a16:creationId xmlns:a16="http://schemas.microsoft.com/office/drawing/2014/main" id="{3F5AB818-4F43-9B45-86C9-BB3FE92F1727}"/>
              </a:ext>
            </a:extLst>
          </p:cNvPr>
          <p:cNvSpPr/>
          <p:nvPr/>
        </p:nvSpPr>
        <p:spPr>
          <a:xfrm>
            <a:off x="1493710" y="3291046"/>
            <a:ext cx="88273" cy="61222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nger 55">
            <a:extLst>
              <a:ext uri="{FF2B5EF4-FFF2-40B4-BE49-F238E27FC236}">
                <a16:creationId xmlns:a16="http://schemas.microsoft.com/office/drawing/2014/main" id="{CDFA4D3B-CC77-1C42-B75B-4F9F62008818}"/>
              </a:ext>
            </a:extLst>
          </p:cNvPr>
          <p:cNvSpPr/>
          <p:nvPr/>
        </p:nvSpPr>
        <p:spPr>
          <a:xfrm>
            <a:off x="7375328" y="3298294"/>
            <a:ext cx="88273" cy="61222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zabadkézi sokszög 44">
            <a:extLst>
              <a:ext uri="{FF2B5EF4-FFF2-40B4-BE49-F238E27FC236}">
                <a16:creationId xmlns:a16="http://schemas.microsoft.com/office/drawing/2014/main" id="{2C28C42B-98E1-8D46-91AA-89C00A7E9C92}"/>
              </a:ext>
            </a:extLst>
          </p:cNvPr>
          <p:cNvSpPr/>
          <p:nvPr/>
        </p:nvSpPr>
        <p:spPr>
          <a:xfrm>
            <a:off x="1537252" y="3286539"/>
            <a:ext cx="5870713" cy="675905"/>
          </a:xfrm>
          <a:custGeom>
            <a:avLst/>
            <a:gdLst>
              <a:gd name="connsiteX0" fmla="*/ 0 w 5870713"/>
              <a:gd name="connsiteY0" fmla="*/ 0 h 675905"/>
              <a:gd name="connsiteX1" fmla="*/ 2875722 w 5870713"/>
              <a:gd name="connsiteY1" fmla="*/ 675861 h 675905"/>
              <a:gd name="connsiteX2" fmla="*/ 5870713 w 5870713"/>
              <a:gd name="connsiteY2" fmla="*/ 26504 h 67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0713" h="675905">
                <a:moveTo>
                  <a:pt x="0" y="0"/>
                </a:moveTo>
                <a:cubicBezTo>
                  <a:pt x="948635" y="335722"/>
                  <a:pt x="1897270" y="671444"/>
                  <a:pt x="2875722" y="675861"/>
                </a:cubicBezTo>
                <a:cubicBezTo>
                  <a:pt x="3854174" y="680278"/>
                  <a:pt x="4862443" y="353391"/>
                  <a:pt x="5870713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nger 41">
            <a:extLst>
              <a:ext uri="{FF2B5EF4-FFF2-40B4-BE49-F238E27FC236}">
                <a16:creationId xmlns:a16="http://schemas.microsoft.com/office/drawing/2014/main" id="{0B11C3F1-7C1B-7C47-A4A9-6367144293D1}"/>
              </a:ext>
            </a:extLst>
          </p:cNvPr>
          <p:cNvSpPr/>
          <p:nvPr/>
        </p:nvSpPr>
        <p:spPr>
          <a:xfrm>
            <a:off x="1318483" y="3614745"/>
            <a:ext cx="88273" cy="61222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nger 42">
            <a:extLst>
              <a:ext uri="{FF2B5EF4-FFF2-40B4-BE49-F238E27FC236}">
                <a16:creationId xmlns:a16="http://schemas.microsoft.com/office/drawing/2014/main" id="{D751A504-FABF-9D46-8D72-8213BA2C87D7}"/>
              </a:ext>
            </a:extLst>
          </p:cNvPr>
          <p:cNvSpPr/>
          <p:nvPr/>
        </p:nvSpPr>
        <p:spPr>
          <a:xfrm>
            <a:off x="7200101" y="3621993"/>
            <a:ext cx="88273" cy="612224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zabadkézi sokszög 46">
            <a:extLst>
              <a:ext uri="{FF2B5EF4-FFF2-40B4-BE49-F238E27FC236}">
                <a16:creationId xmlns:a16="http://schemas.microsoft.com/office/drawing/2014/main" id="{8155F54A-4BEC-B043-8C71-1415908D74A8}"/>
              </a:ext>
            </a:extLst>
          </p:cNvPr>
          <p:cNvSpPr/>
          <p:nvPr/>
        </p:nvSpPr>
        <p:spPr>
          <a:xfrm>
            <a:off x="1362025" y="3610238"/>
            <a:ext cx="5870713" cy="675905"/>
          </a:xfrm>
          <a:custGeom>
            <a:avLst/>
            <a:gdLst>
              <a:gd name="connsiteX0" fmla="*/ 0 w 5870713"/>
              <a:gd name="connsiteY0" fmla="*/ 0 h 675905"/>
              <a:gd name="connsiteX1" fmla="*/ 2875722 w 5870713"/>
              <a:gd name="connsiteY1" fmla="*/ 675861 h 675905"/>
              <a:gd name="connsiteX2" fmla="*/ 5870713 w 5870713"/>
              <a:gd name="connsiteY2" fmla="*/ 26504 h 67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0713" h="675905">
                <a:moveTo>
                  <a:pt x="0" y="0"/>
                </a:moveTo>
                <a:cubicBezTo>
                  <a:pt x="948635" y="335722"/>
                  <a:pt x="1897270" y="671444"/>
                  <a:pt x="2875722" y="675861"/>
                </a:cubicBezTo>
                <a:cubicBezTo>
                  <a:pt x="3854174" y="680278"/>
                  <a:pt x="4862443" y="353391"/>
                  <a:pt x="5870713" y="26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nger 47">
            <a:extLst>
              <a:ext uri="{FF2B5EF4-FFF2-40B4-BE49-F238E27FC236}">
                <a16:creationId xmlns:a16="http://schemas.microsoft.com/office/drawing/2014/main" id="{E8241381-362B-3147-9023-FB5DAF2CC863}"/>
              </a:ext>
            </a:extLst>
          </p:cNvPr>
          <p:cNvSpPr/>
          <p:nvPr/>
        </p:nvSpPr>
        <p:spPr>
          <a:xfrm rot="2170162">
            <a:off x="6822316" y="3469861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nger 48">
            <a:extLst>
              <a:ext uri="{FF2B5EF4-FFF2-40B4-BE49-F238E27FC236}">
                <a16:creationId xmlns:a16="http://schemas.microsoft.com/office/drawing/2014/main" id="{D57B620E-0421-7643-AA7B-735077909B3D}"/>
              </a:ext>
            </a:extLst>
          </p:cNvPr>
          <p:cNvSpPr/>
          <p:nvPr/>
        </p:nvSpPr>
        <p:spPr>
          <a:xfrm rot="2170162">
            <a:off x="6591381" y="3541158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nger 49">
            <a:extLst>
              <a:ext uri="{FF2B5EF4-FFF2-40B4-BE49-F238E27FC236}">
                <a16:creationId xmlns:a16="http://schemas.microsoft.com/office/drawing/2014/main" id="{4AA4B8AA-EE7A-7A4D-826C-2AF8CEF0C793}"/>
              </a:ext>
            </a:extLst>
          </p:cNvPr>
          <p:cNvSpPr/>
          <p:nvPr/>
        </p:nvSpPr>
        <p:spPr>
          <a:xfrm rot="2170162">
            <a:off x="6360446" y="3612455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nger 50">
            <a:extLst>
              <a:ext uri="{FF2B5EF4-FFF2-40B4-BE49-F238E27FC236}">
                <a16:creationId xmlns:a16="http://schemas.microsoft.com/office/drawing/2014/main" id="{89627FFF-0B8A-DB47-BD35-58EA5D17F08E}"/>
              </a:ext>
            </a:extLst>
          </p:cNvPr>
          <p:cNvSpPr/>
          <p:nvPr/>
        </p:nvSpPr>
        <p:spPr>
          <a:xfrm rot="2170162">
            <a:off x="6129511" y="3683752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nger 51">
            <a:extLst>
              <a:ext uri="{FF2B5EF4-FFF2-40B4-BE49-F238E27FC236}">
                <a16:creationId xmlns:a16="http://schemas.microsoft.com/office/drawing/2014/main" id="{9AA3265B-997E-7D4F-BDE0-832A1F09BCB9}"/>
              </a:ext>
            </a:extLst>
          </p:cNvPr>
          <p:cNvSpPr/>
          <p:nvPr/>
        </p:nvSpPr>
        <p:spPr>
          <a:xfrm rot="2170162">
            <a:off x="5898576" y="3755049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nger 52">
            <a:extLst>
              <a:ext uri="{FF2B5EF4-FFF2-40B4-BE49-F238E27FC236}">
                <a16:creationId xmlns:a16="http://schemas.microsoft.com/office/drawing/2014/main" id="{7DC35976-20DE-C94B-B81F-837A49FBCFD3}"/>
              </a:ext>
            </a:extLst>
          </p:cNvPr>
          <p:cNvSpPr/>
          <p:nvPr/>
        </p:nvSpPr>
        <p:spPr>
          <a:xfrm rot="2170162">
            <a:off x="5667641" y="382634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nger 56">
            <a:extLst>
              <a:ext uri="{FF2B5EF4-FFF2-40B4-BE49-F238E27FC236}">
                <a16:creationId xmlns:a16="http://schemas.microsoft.com/office/drawing/2014/main" id="{218717AC-27E6-0C40-8DED-D01EF5A7F95D}"/>
              </a:ext>
            </a:extLst>
          </p:cNvPr>
          <p:cNvSpPr/>
          <p:nvPr/>
        </p:nvSpPr>
        <p:spPr>
          <a:xfrm rot="2170162">
            <a:off x="5410202" y="3857887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nger 58">
            <a:extLst>
              <a:ext uri="{FF2B5EF4-FFF2-40B4-BE49-F238E27FC236}">
                <a16:creationId xmlns:a16="http://schemas.microsoft.com/office/drawing/2014/main" id="{AFE22B65-7F7A-2A49-93E6-A68E55A4BEAA}"/>
              </a:ext>
            </a:extLst>
          </p:cNvPr>
          <p:cNvSpPr/>
          <p:nvPr/>
        </p:nvSpPr>
        <p:spPr>
          <a:xfrm rot="2170162">
            <a:off x="5139511" y="3889428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nger 60">
            <a:extLst>
              <a:ext uri="{FF2B5EF4-FFF2-40B4-BE49-F238E27FC236}">
                <a16:creationId xmlns:a16="http://schemas.microsoft.com/office/drawing/2014/main" id="{35607BD0-59CF-334D-B7F0-74F749BB4D9D}"/>
              </a:ext>
            </a:extLst>
          </p:cNvPr>
          <p:cNvSpPr/>
          <p:nvPr/>
        </p:nvSpPr>
        <p:spPr>
          <a:xfrm rot="2170162">
            <a:off x="4855568" y="3920969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nger 61">
            <a:extLst>
              <a:ext uri="{FF2B5EF4-FFF2-40B4-BE49-F238E27FC236}">
                <a16:creationId xmlns:a16="http://schemas.microsoft.com/office/drawing/2014/main" id="{14B89254-3830-9F40-AFBA-C031A9E2B8BA}"/>
              </a:ext>
            </a:extLst>
          </p:cNvPr>
          <p:cNvSpPr/>
          <p:nvPr/>
        </p:nvSpPr>
        <p:spPr>
          <a:xfrm rot="2170162">
            <a:off x="4558373" y="3952510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nger 62">
            <a:extLst>
              <a:ext uri="{FF2B5EF4-FFF2-40B4-BE49-F238E27FC236}">
                <a16:creationId xmlns:a16="http://schemas.microsoft.com/office/drawing/2014/main" id="{4F16FFFB-267E-A941-954F-4124F150F958}"/>
              </a:ext>
            </a:extLst>
          </p:cNvPr>
          <p:cNvSpPr/>
          <p:nvPr/>
        </p:nvSpPr>
        <p:spPr>
          <a:xfrm rot="2170162">
            <a:off x="4261178" y="3984051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nger 63">
            <a:extLst>
              <a:ext uri="{FF2B5EF4-FFF2-40B4-BE49-F238E27FC236}">
                <a16:creationId xmlns:a16="http://schemas.microsoft.com/office/drawing/2014/main" id="{C4B3ED35-B744-B84A-A5CB-C8F34406EE9E}"/>
              </a:ext>
            </a:extLst>
          </p:cNvPr>
          <p:cNvSpPr/>
          <p:nvPr/>
        </p:nvSpPr>
        <p:spPr>
          <a:xfrm rot="2170162">
            <a:off x="3963983" y="397583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nger 64">
            <a:extLst>
              <a:ext uri="{FF2B5EF4-FFF2-40B4-BE49-F238E27FC236}">
                <a16:creationId xmlns:a16="http://schemas.microsoft.com/office/drawing/2014/main" id="{E58BE0B2-6211-AE41-A67A-5A96AE803600}"/>
              </a:ext>
            </a:extLst>
          </p:cNvPr>
          <p:cNvSpPr/>
          <p:nvPr/>
        </p:nvSpPr>
        <p:spPr>
          <a:xfrm rot="2170162">
            <a:off x="3666788" y="3941117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nger 65">
            <a:extLst>
              <a:ext uri="{FF2B5EF4-FFF2-40B4-BE49-F238E27FC236}">
                <a16:creationId xmlns:a16="http://schemas.microsoft.com/office/drawing/2014/main" id="{81E03920-55FE-5046-BE6B-87AF94151CCA}"/>
              </a:ext>
            </a:extLst>
          </p:cNvPr>
          <p:cNvSpPr/>
          <p:nvPr/>
        </p:nvSpPr>
        <p:spPr>
          <a:xfrm rot="2170162">
            <a:off x="3369593" y="3866642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nger 66">
            <a:extLst>
              <a:ext uri="{FF2B5EF4-FFF2-40B4-BE49-F238E27FC236}">
                <a16:creationId xmlns:a16="http://schemas.microsoft.com/office/drawing/2014/main" id="{345DA31D-A5EC-9442-BFF7-D0CF6EE3C2FE}"/>
              </a:ext>
            </a:extLst>
          </p:cNvPr>
          <p:cNvSpPr/>
          <p:nvPr/>
        </p:nvSpPr>
        <p:spPr>
          <a:xfrm rot="2170162">
            <a:off x="3072398" y="3792167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nger 67">
            <a:extLst>
              <a:ext uri="{FF2B5EF4-FFF2-40B4-BE49-F238E27FC236}">
                <a16:creationId xmlns:a16="http://schemas.microsoft.com/office/drawing/2014/main" id="{1A90012A-9CCD-984B-B080-E4BA58C98ACD}"/>
              </a:ext>
            </a:extLst>
          </p:cNvPr>
          <p:cNvSpPr/>
          <p:nvPr/>
        </p:nvSpPr>
        <p:spPr>
          <a:xfrm rot="2170162">
            <a:off x="2775203" y="3717692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nger 68">
            <a:extLst>
              <a:ext uri="{FF2B5EF4-FFF2-40B4-BE49-F238E27FC236}">
                <a16:creationId xmlns:a16="http://schemas.microsoft.com/office/drawing/2014/main" id="{1EDAD4B5-29F3-AC43-8C35-F88CC5CC3E0F}"/>
              </a:ext>
            </a:extLst>
          </p:cNvPr>
          <p:cNvSpPr/>
          <p:nvPr/>
        </p:nvSpPr>
        <p:spPr>
          <a:xfrm rot="2170162">
            <a:off x="2478008" y="3643217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nger 69">
            <a:extLst>
              <a:ext uri="{FF2B5EF4-FFF2-40B4-BE49-F238E27FC236}">
                <a16:creationId xmlns:a16="http://schemas.microsoft.com/office/drawing/2014/main" id="{8AAF5CCE-95BA-1940-9B0B-AAFEDD967254}"/>
              </a:ext>
            </a:extLst>
          </p:cNvPr>
          <p:cNvSpPr/>
          <p:nvPr/>
        </p:nvSpPr>
        <p:spPr>
          <a:xfrm rot="2170162">
            <a:off x="2180813" y="3568742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nger 70">
            <a:extLst>
              <a:ext uri="{FF2B5EF4-FFF2-40B4-BE49-F238E27FC236}">
                <a16:creationId xmlns:a16="http://schemas.microsoft.com/office/drawing/2014/main" id="{E9C4DA23-35F1-7E4A-82E8-5578236FA9EC}"/>
              </a:ext>
            </a:extLst>
          </p:cNvPr>
          <p:cNvSpPr/>
          <p:nvPr/>
        </p:nvSpPr>
        <p:spPr>
          <a:xfrm rot="2170162">
            <a:off x="1883618" y="3494267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nger 71">
            <a:extLst>
              <a:ext uri="{FF2B5EF4-FFF2-40B4-BE49-F238E27FC236}">
                <a16:creationId xmlns:a16="http://schemas.microsoft.com/office/drawing/2014/main" id="{548D0D35-110C-F049-91E0-2F4A00FB6A0B}"/>
              </a:ext>
            </a:extLst>
          </p:cNvPr>
          <p:cNvSpPr/>
          <p:nvPr/>
        </p:nvSpPr>
        <p:spPr>
          <a:xfrm rot="2170162">
            <a:off x="1586423" y="336678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nger 72">
            <a:extLst>
              <a:ext uri="{FF2B5EF4-FFF2-40B4-BE49-F238E27FC236}">
                <a16:creationId xmlns:a16="http://schemas.microsoft.com/office/drawing/2014/main" id="{91D9C833-3583-1F48-9473-4E859967A1F2}"/>
              </a:ext>
            </a:extLst>
          </p:cNvPr>
          <p:cNvSpPr/>
          <p:nvPr/>
        </p:nvSpPr>
        <p:spPr>
          <a:xfrm rot="2170162">
            <a:off x="3495489" y="389977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nger 73">
            <a:extLst>
              <a:ext uri="{FF2B5EF4-FFF2-40B4-BE49-F238E27FC236}">
                <a16:creationId xmlns:a16="http://schemas.microsoft.com/office/drawing/2014/main" id="{73596DC1-9A65-8F49-9F3B-DB7E87FE6F63}"/>
              </a:ext>
            </a:extLst>
          </p:cNvPr>
          <p:cNvSpPr/>
          <p:nvPr/>
        </p:nvSpPr>
        <p:spPr>
          <a:xfrm rot="2170162">
            <a:off x="3820165" y="393290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nger 74">
            <a:extLst>
              <a:ext uri="{FF2B5EF4-FFF2-40B4-BE49-F238E27FC236}">
                <a16:creationId xmlns:a16="http://schemas.microsoft.com/office/drawing/2014/main" id="{C19C1EAB-75CC-7B4F-9173-CAC3F7E3FA90}"/>
              </a:ext>
            </a:extLst>
          </p:cNvPr>
          <p:cNvSpPr/>
          <p:nvPr/>
        </p:nvSpPr>
        <p:spPr>
          <a:xfrm rot="2170162">
            <a:off x="4118337" y="3966038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nger 75">
            <a:extLst>
              <a:ext uri="{FF2B5EF4-FFF2-40B4-BE49-F238E27FC236}">
                <a16:creationId xmlns:a16="http://schemas.microsoft.com/office/drawing/2014/main" id="{1AAA62CA-F899-174B-839A-48B1CFB36017}"/>
              </a:ext>
            </a:extLst>
          </p:cNvPr>
          <p:cNvSpPr/>
          <p:nvPr/>
        </p:nvSpPr>
        <p:spPr>
          <a:xfrm rot="2170162">
            <a:off x="4416509" y="397266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nger 76">
            <a:extLst>
              <a:ext uri="{FF2B5EF4-FFF2-40B4-BE49-F238E27FC236}">
                <a16:creationId xmlns:a16="http://schemas.microsoft.com/office/drawing/2014/main" id="{412218EE-CF30-5342-BFE2-5329B02F2E43}"/>
              </a:ext>
            </a:extLst>
          </p:cNvPr>
          <p:cNvSpPr/>
          <p:nvPr/>
        </p:nvSpPr>
        <p:spPr>
          <a:xfrm rot="2170162">
            <a:off x="4688177" y="397929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nger 77">
            <a:extLst>
              <a:ext uri="{FF2B5EF4-FFF2-40B4-BE49-F238E27FC236}">
                <a16:creationId xmlns:a16="http://schemas.microsoft.com/office/drawing/2014/main" id="{3FA6E1DB-9FCC-7146-8982-DA11770735B3}"/>
              </a:ext>
            </a:extLst>
          </p:cNvPr>
          <p:cNvSpPr/>
          <p:nvPr/>
        </p:nvSpPr>
        <p:spPr>
          <a:xfrm rot="2170162">
            <a:off x="4973097" y="393291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nger 78">
            <a:extLst>
              <a:ext uri="{FF2B5EF4-FFF2-40B4-BE49-F238E27FC236}">
                <a16:creationId xmlns:a16="http://schemas.microsoft.com/office/drawing/2014/main" id="{347AD5D3-039F-E344-8ECF-77D050A84C3A}"/>
              </a:ext>
            </a:extLst>
          </p:cNvPr>
          <p:cNvSpPr/>
          <p:nvPr/>
        </p:nvSpPr>
        <p:spPr>
          <a:xfrm rot="2170162">
            <a:off x="5258017" y="388653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nger 79">
            <a:extLst>
              <a:ext uri="{FF2B5EF4-FFF2-40B4-BE49-F238E27FC236}">
                <a16:creationId xmlns:a16="http://schemas.microsoft.com/office/drawing/2014/main" id="{0D2966BA-C1D5-FA4C-8277-4B4014F81F6E}"/>
              </a:ext>
            </a:extLst>
          </p:cNvPr>
          <p:cNvSpPr/>
          <p:nvPr/>
        </p:nvSpPr>
        <p:spPr>
          <a:xfrm rot="2170162">
            <a:off x="5529685" y="3826902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nger 80">
            <a:extLst>
              <a:ext uri="{FF2B5EF4-FFF2-40B4-BE49-F238E27FC236}">
                <a16:creationId xmlns:a16="http://schemas.microsoft.com/office/drawing/2014/main" id="{9AB24AF9-B70B-8B49-A622-653411A893F3}"/>
              </a:ext>
            </a:extLst>
          </p:cNvPr>
          <p:cNvSpPr/>
          <p:nvPr/>
        </p:nvSpPr>
        <p:spPr>
          <a:xfrm rot="2170162">
            <a:off x="3203923" y="386003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nger 81">
            <a:extLst>
              <a:ext uri="{FF2B5EF4-FFF2-40B4-BE49-F238E27FC236}">
                <a16:creationId xmlns:a16="http://schemas.microsoft.com/office/drawing/2014/main" id="{0434F4CF-FDA1-B34A-9913-80050413A818}"/>
              </a:ext>
            </a:extLst>
          </p:cNvPr>
          <p:cNvSpPr/>
          <p:nvPr/>
        </p:nvSpPr>
        <p:spPr>
          <a:xfrm rot="2170162">
            <a:off x="1779311" y="3429343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nger 82">
            <a:extLst>
              <a:ext uri="{FF2B5EF4-FFF2-40B4-BE49-F238E27FC236}">
                <a16:creationId xmlns:a16="http://schemas.microsoft.com/office/drawing/2014/main" id="{8C7060A3-B450-4243-9314-649287CA4058}"/>
              </a:ext>
            </a:extLst>
          </p:cNvPr>
          <p:cNvSpPr/>
          <p:nvPr/>
        </p:nvSpPr>
        <p:spPr>
          <a:xfrm rot="2170162">
            <a:off x="2617156" y="3702853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Henger 83">
            <a:extLst>
              <a:ext uri="{FF2B5EF4-FFF2-40B4-BE49-F238E27FC236}">
                <a16:creationId xmlns:a16="http://schemas.microsoft.com/office/drawing/2014/main" id="{C9E5E636-8674-B44C-8346-641A95CCB78A}"/>
              </a:ext>
            </a:extLst>
          </p:cNvPr>
          <p:cNvSpPr/>
          <p:nvPr/>
        </p:nvSpPr>
        <p:spPr>
          <a:xfrm rot="2170162">
            <a:off x="2888824" y="3802245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nger 84">
            <a:extLst>
              <a:ext uri="{FF2B5EF4-FFF2-40B4-BE49-F238E27FC236}">
                <a16:creationId xmlns:a16="http://schemas.microsoft.com/office/drawing/2014/main" id="{294D16CE-94BD-274C-9173-9B5B7DC2BA92}"/>
              </a:ext>
            </a:extLst>
          </p:cNvPr>
          <p:cNvSpPr/>
          <p:nvPr/>
        </p:nvSpPr>
        <p:spPr>
          <a:xfrm rot="2170162">
            <a:off x="2312353" y="3623344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Henger 85">
            <a:extLst>
              <a:ext uri="{FF2B5EF4-FFF2-40B4-BE49-F238E27FC236}">
                <a16:creationId xmlns:a16="http://schemas.microsoft.com/office/drawing/2014/main" id="{0B4B3F41-8935-9048-B568-4C53C99438AA}"/>
              </a:ext>
            </a:extLst>
          </p:cNvPr>
          <p:cNvSpPr/>
          <p:nvPr/>
        </p:nvSpPr>
        <p:spPr>
          <a:xfrm rot="2170162">
            <a:off x="2040683" y="3523956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enger 86">
            <a:extLst>
              <a:ext uri="{FF2B5EF4-FFF2-40B4-BE49-F238E27FC236}">
                <a16:creationId xmlns:a16="http://schemas.microsoft.com/office/drawing/2014/main" id="{F37FD251-3AA0-D841-AF06-B77E03F3F7FB}"/>
              </a:ext>
            </a:extLst>
          </p:cNvPr>
          <p:cNvSpPr/>
          <p:nvPr/>
        </p:nvSpPr>
        <p:spPr>
          <a:xfrm rot="2170162">
            <a:off x="6974716" y="3423481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nger 87">
            <a:extLst>
              <a:ext uri="{FF2B5EF4-FFF2-40B4-BE49-F238E27FC236}">
                <a16:creationId xmlns:a16="http://schemas.microsoft.com/office/drawing/2014/main" id="{265BA218-D51A-BC4B-8D84-5FD0B5EBD460}"/>
              </a:ext>
            </a:extLst>
          </p:cNvPr>
          <p:cNvSpPr/>
          <p:nvPr/>
        </p:nvSpPr>
        <p:spPr>
          <a:xfrm rot="2170162">
            <a:off x="7140368" y="3377101"/>
            <a:ext cx="87532" cy="313530"/>
          </a:xfrm>
          <a:prstGeom prst="ca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Kép 88">
            <a:extLst>
              <a:ext uri="{FF2B5EF4-FFF2-40B4-BE49-F238E27FC236}">
                <a16:creationId xmlns:a16="http://schemas.microsoft.com/office/drawing/2014/main" id="{980D908E-B952-FE4B-977F-FCC860E0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555" y="2780534"/>
            <a:ext cx="822826" cy="1575279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D166A268-414A-2B46-BEEF-30887C31D4CD}"/>
              </a:ext>
            </a:extLst>
          </p:cNvPr>
          <p:cNvSpPr/>
          <p:nvPr/>
        </p:nvSpPr>
        <p:spPr>
          <a:xfrm>
            <a:off x="610970" y="2393537"/>
            <a:ext cx="615276" cy="615276"/>
          </a:xfrm>
          <a:prstGeom prst="ellipse">
            <a:avLst/>
          </a:prstGeom>
          <a:solidFill>
            <a:schemeClr val="bg1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Kép 89">
            <a:extLst>
              <a:ext uri="{FF2B5EF4-FFF2-40B4-BE49-F238E27FC236}">
                <a16:creationId xmlns:a16="http://schemas.microsoft.com/office/drawing/2014/main" id="{BA4523D3-64C1-334C-9833-CDE835F65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4" y="2498311"/>
            <a:ext cx="530825" cy="442354"/>
          </a:xfrm>
          <a:prstGeom prst="rect">
            <a:avLst/>
          </a:prstGeom>
        </p:spPr>
      </p:pic>
      <p:sp>
        <p:nvSpPr>
          <p:cNvPr id="91" name="Szövegdoboz 90">
            <a:extLst>
              <a:ext uri="{FF2B5EF4-FFF2-40B4-BE49-F238E27FC236}">
                <a16:creationId xmlns:a16="http://schemas.microsoft.com/office/drawing/2014/main" id="{148A4A46-F981-A34B-B1C3-17B0C6030306}"/>
              </a:ext>
            </a:extLst>
          </p:cNvPr>
          <p:cNvSpPr txBox="1"/>
          <p:nvPr/>
        </p:nvSpPr>
        <p:spPr>
          <a:xfrm>
            <a:off x="1914848" y="1577240"/>
            <a:ext cx="531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pedestrians can cross, but it is risky</a:t>
            </a:r>
          </a:p>
        </p:txBody>
      </p:sp>
      <p:pic>
        <p:nvPicPr>
          <p:cNvPr id="92" name="Kép 91">
            <a:extLst>
              <a:ext uri="{FF2B5EF4-FFF2-40B4-BE49-F238E27FC236}">
                <a16:creationId xmlns:a16="http://schemas.microsoft.com/office/drawing/2014/main" id="{BD5DDB62-8B4F-B441-A050-6E37917E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68106"/>
      </p:ext>
    </p:extLst>
  </p:cSld>
  <p:clrMapOvr>
    <a:masterClrMapping/>
  </p:clrMapOvr>
  <p:transition advTm="5000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994153" y="3994245"/>
            <a:ext cx="138155" cy="2770539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428776" y="3994245"/>
            <a:ext cx="169871" cy="2770539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iteration: wooden bridge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8B290428-9DD6-6A4D-B5B0-98BBF955F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428" y="2798768"/>
            <a:ext cx="1322290" cy="1328935"/>
          </a:xfrm>
          <a:prstGeom prst="rect">
            <a:avLst/>
          </a:prstGeom>
        </p:spPr>
      </p:pic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4311890-27B4-8048-9BF2-9ACC6F2DB1D8}"/>
              </a:ext>
            </a:extLst>
          </p:cNvPr>
          <p:cNvCxnSpPr>
            <a:stCxn id="59" idx="4"/>
          </p:cNvCxnSpPr>
          <p:nvPr/>
        </p:nvCxnSpPr>
        <p:spPr>
          <a:xfrm>
            <a:off x="918608" y="3008813"/>
            <a:ext cx="0" cy="7864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zis 58">
            <a:extLst>
              <a:ext uri="{FF2B5EF4-FFF2-40B4-BE49-F238E27FC236}">
                <a16:creationId xmlns:a16="http://schemas.microsoft.com/office/drawing/2014/main" id="{B938FF3B-2C21-8B43-8163-97DE33531A86}"/>
              </a:ext>
            </a:extLst>
          </p:cNvPr>
          <p:cNvSpPr/>
          <p:nvPr/>
        </p:nvSpPr>
        <p:spPr>
          <a:xfrm>
            <a:off x="610970" y="2393537"/>
            <a:ext cx="615276" cy="615276"/>
          </a:xfrm>
          <a:prstGeom prst="ellipse">
            <a:avLst/>
          </a:prstGeom>
          <a:solidFill>
            <a:schemeClr val="bg1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Kép 59">
            <a:extLst>
              <a:ext uri="{FF2B5EF4-FFF2-40B4-BE49-F238E27FC236}">
                <a16:creationId xmlns:a16="http://schemas.microsoft.com/office/drawing/2014/main" id="{D2328E01-0858-354E-A830-FAA3817A8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4" y="2498311"/>
            <a:ext cx="530825" cy="442354"/>
          </a:xfrm>
          <a:prstGeom prst="rect">
            <a:avLst/>
          </a:prstGeom>
        </p:spPr>
      </p:pic>
      <p:sp>
        <p:nvSpPr>
          <p:cNvPr id="42" name="Szövegdoboz 41">
            <a:extLst>
              <a:ext uri="{FF2B5EF4-FFF2-40B4-BE49-F238E27FC236}">
                <a16:creationId xmlns:a16="http://schemas.microsoft.com/office/drawing/2014/main" id="{C7A29B2B-46FE-3B43-A200-2BA090E77315}"/>
              </a:ext>
            </a:extLst>
          </p:cNvPr>
          <p:cNvSpPr txBox="1"/>
          <p:nvPr/>
        </p:nvSpPr>
        <p:spPr>
          <a:xfrm>
            <a:off x="1973771" y="1577240"/>
            <a:ext cx="5196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safe crossing, but pedestrians only</a:t>
            </a:r>
          </a:p>
        </p:txBody>
      </p:sp>
    </p:spTree>
    <p:extLst>
      <p:ext uri="{BB962C8B-B14F-4D97-AF65-F5344CB8AC3E}">
        <p14:creationId xmlns:p14="http://schemas.microsoft.com/office/powerpoint/2010/main" val="4010486927"/>
      </p:ext>
    </p:extLst>
  </p:cSld>
  <p:clrMapOvr>
    <a:masterClrMapping/>
  </p:clrMapOvr>
  <p:transition advTm="5000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nger 46">
            <a:extLst>
              <a:ext uri="{FF2B5EF4-FFF2-40B4-BE49-F238E27FC236}">
                <a16:creationId xmlns:a16="http://schemas.microsoft.com/office/drawing/2014/main" id="{28203961-6498-FE41-837C-694A56FF1868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nger 47">
            <a:extLst>
              <a:ext uri="{FF2B5EF4-FFF2-40B4-BE49-F238E27FC236}">
                <a16:creationId xmlns:a16="http://schemas.microsoft.com/office/drawing/2014/main" id="{D39F04B2-6595-7949-8DC3-4EE630A90821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iteration: concrete supports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sp>
        <p:nvSpPr>
          <p:cNvPr id="44" name="Ív 43">
            <a:extLst>
              <a:ext uri="{FF2B5EF4-FFF2-40B4-BE49-F238E27FC236}">
                <a16:creationId xmlns:a16="http://schemas.microsoft.com/office/drawing/2014/main" id="{E6F39B66-41F3-0C44-908C-190D98A044ED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Ív 44">
            <a:extLst>
              <a:ext uri="{FF2B5EF4-FFF2-40B4-BE49-F238E27FC236}">
                <a16:creationId xmlns:a16="http://schemas.microsoft.com/office/drawing/2014/main" id="{5FE62D19-FC2E-3847-9349-A76E9D7F9B0E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Ív 45">
            <a:extLst>
              <a:ext uri="{FF2B5EF4-FFF2-40B4-BE49-F238E27FC236}">
                <a16:creationId xmlns:a16="http://schemas.microsoft.com/office/drawing/2014/main" id="{650B1D6E-411B-E84C-97BE-26F01F8799C2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00681" y="3754885"/>
            <a:ext cx="5378243" cy="598544"/>
          </a:xfrm>
          <a:prstGeom prst="trapezoid">
            <a:avLst>
              <a:gd name="adj" fmla="val 7833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F90A4C1E-0387-DF46-94E4-8D44FB4AC6EF}"/>
              </a:ext>
            </a:extLst>
          </p:cNvPr>
          <p:cNvCxnSpPr>
            <a:stCxn id="50" idx="4"/>
          </p:cNvCxnSpPr>
          <p:nvPr/>
        </p:nvCxnSpPr>
        <p:spPr>
          <a:xfrm>
            <a:off x="918608" y="3008813"/>
            <a:ext cx="0" cy="7864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zis 49">
            <a:extLst>
              <a:ext uri="{FF2B5EF4-FFF2-40B4-BE49-F238E27FC236}">
                <a16:creationId xmlns:a16="http://schemas.microsoft.com/office/drawing/2014/main" id="{31C7ADB3-7F80-F645-9169-D8EA920A8B34}"/>
              </a:ext>
            </a:extLst>
          </p:cNvPr>
          <p:cNvSpPr/>
          <p:nvPr/>
        </p:nvSpPr>
        <p:spPr>
          <a:xfrm>
            <a:off x="610970" y="2393537"/>
            <a:ext cx="615276" cy="615276"/>
          </a:xfrm>
          <a:prstGeom prst="ellipse">
            <a:avLst/>
          </a:prstGeom>
          <a:solidFill>
            <a:schemeClr val="bg1"/>
          </a:solid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Kép 51">
            <a:extLst>
              <a:ext uri="{FF2B5EF4-FFF2-40B4-BE49-F238E27FC236}">
                <a16:creationId xmlns:a16="http://schemas.microsoft.com/office/drawing/2014/main" id="{DA205B18-9470-0246-86D7-76239725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82" y="2208751"/>
            <a:ext cx="2549416" cy="2124513"/>
          </a:xfrm>
          <a:prstGeom prst="rect">
            <a:avLst/>
          </a:prstGeom>
        </p:spPr>
      </p:pic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1301FECA-0B61-564D-BF54-83B4A7D95748}"/>
              </a:ext>
            </a:extLst>
          </p:cNvPr>
          <p:cNvGrpSpPr/>
          <p:nvPr/>
        </p:nvGrpSpPr>
        <p:grpSpPr>
          <a:xfrm flipH="1">
            <a:off x="744604" y="2508702"/>
            <a:ext cx="351427" cy="458763"/>
            <a:chOff x="4240187" y="1691412"/>
            <a:chExt cx="1749357" cy="2283659"/>
          </a:xfrm>
        </p:grpSpPr>
        <p:pic>
          <p:nvPicPr>
            <p:cNvPr id="56" name="Kép 55">
              <a:extLst>
                <a:ext uri="{FF2B5EF4-FFF2-40B4-BE49-F238E27FC236}">
                  <a16:creationId xmlns:a16="http://schemas.microsoft.com/office/drawing/2014/main" id="{DC27CF81-9FF0-2C4C-B8C4-28DF62512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0187" y="1691412"/>
              <a:ext cx="1749357" cy="2283659"/>
            </a:xfrm>
            <a:prstGeom prst="rect">
              <a:avLst/>
            </a:prstGeom>
          </p:spPr>
        </p:pic>
        <p:sp>
          <p:nvSpPr>
            <p:cNvPr id="57" name="Téglalap 56">
              <a:extLst>
                <a:ext uri="{FF2B5EF4-FFF2-40B4-BE49-F238E27FC236}">
                  <a16:creationId xmlns:a16="http://schemas.microsoft.com/office/drawing/2014/main" id="{20571EB9-EF34-E842-AF04-E5CE28EF9F83}"/>
                </a:ext>
              </a:extLst>
            </p:cNvPr>
            <p:cNvSpPr/>
            <p:nvPr/>
          </p:nvSpPr>
          <p:spPr>
            <a:xfrm>
              <a:off x="4240187" y="2465581"/>
              <a:ext cx="68766" cy="400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67D5C6E-D13B-914D-A52D-D2ADCE033574}"/>
              </a:ext>
            </a:extLst>
          </p:cNvPr>
          <p:cNvSpPr txBox="1"/>
          <p:nvPr/>
        </p:nvSpPr>
        <p:spPr>
          <a:xfrm>
            <a:off x="1811866" y="1577240"/>
            <a:ext cx="5520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almost done, more polishing needed</a:t>
            </a:r>
          </a:p>
        </p:txBody>
      </p:sp>
    </p:spTree>
    <p:extLst>
      <p:ext uri="{BB962C8B-B14F-4D97-AF65-F5344CB8AC3E}">
        <p14:creationId xmlns:p14="http://schemas.microsoft.com/office/powerpoint/2010/main" val="4141701327"/>
      </p:ext>
    </p:extLst>
  </p:cSld>
  <p:clrMapOvr>
    <a:masterClrMapping/>
  </p:clrMapOvr>
  <p:transition advTm="5000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Ív 55">
            <a:extLst>
              <a:ext uri="{FF2B5EF4-FFF2-40B4-BE49-F238E27FC236}">
                <a16:creationId xmlns:a16="http://schemas.microsoft.com/office/drawing/2014/main" id="{CA9F1367-093D-CC4C-BF64-0C88558D0FCF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Ív 56">
            <a:extLst>
              <a:ext uri="{FF2B5EF4-FFF2-40B4-BE49-F238E27FC236}">
                <a16:creationId xmlns:a16="http://schemas.microsoft.com/office/drawing/2014/main" id="{73AEA8DE-6961-8947-AABA-CDAA86273778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Ív 57">
            <a:extLst>
              <a:ext uri="{FF2B5EF4-FFF2-40B4-BE49-F238E27FC236}">
                <a16:creationId xmlns:a16="http://schemas.microsoft.com/office/drawing/2014/main" id="{D0B55B49-0C12-4E48-9A74-F0E5E29306C3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/>
              <a:t>finally: solution accepted by customer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éz 51">
            <a:extLst>
              <a:ext uri="{FF2B5EF4-FFF2-40B4-BE49-F238E27FC236}">
                <a16:creationId xmlns:a16="http://schemas.microsoft.com/office/drawing/2014/main" id="{0CA9A290-0961-9F43-AD0C-A1CA09F29233}"/>
              </a:ext>
            </a:extLst>
          </p:cNvPr>
          <p:cNvSpPr/>
          <p:nvPr/>
        </p:nvSpPr>
        <p:spPr>
          <a:xfrm flipH="1" flipV="1">
            <a:off x="1998374" y="4202140"/>
            <a:ext cx="5197550" cy="141894"/>
          </a:xfrm>
          <a:prstGeom prst="trapezoid">
            <a:avLst>
              <a:gd name="adj" fmla="val 794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93A9938C-B848-9A4E-953D-9723DB26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106" y="2117973"/>
            <a:ext cx="2549416" cy="2124513"/>
          </a:xfrm>
          <a:prstGeom prst="rect">
            <a:avLst/>
          </a:prstGeom>
        </p:spPr>
      </p:pic>
      <p:sp>
        <p:nvSpPr>
          <p:cNvPr id="55" name="Szövegdoboz 54">
            <a:extLst>
              <a:ext uri="{FF2B5EF4-FFF2-40B4-BE49-F238E27FC236}">
                <a16:creationId xmlns:a16="http://schemas.microsoft.com/office/drawing/2014/main" id="{9F555921-DB9E-3E4E-B9F7-5AB64F92D225}"/>
              </a:ext>
            </a:extLst>
          </p:cNvPr>
          <p:cNvSpPr txBox="1"/>
          <p:nvPr/>
        </p:nvSpPr>
        <p:spPr>
          <a:xfrm>
            <a:off x="845586" y="1577240"/>
            <a:ext cx="745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note: customer could cross from very 1st iteration</a:t>
            </a:r>
          </a:p>
        </p:txBody>
      </p:sp>
    </p:spTree>
    <p:extLst>
      <p:ext uri="{BB962C8B-B14F-4D97-AF65-F5344CB8AC3E}">
        <p14:creationId xmlns:p14="http://schemas.microsoft.com/office/powerpoint/2010/main" val="993698766"/>
      </p:ext>
    </p:extLst>
  </p:cSld>
  <p:clrMapOvr>
    <a:masterClrMapping/>
  </p:clrMapOvr>
  <p:transition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07407E-6 C 0.00521 0.00047 0.01077 0.00139 0.01632 0.00116 C 0.02483 0.0007 0.03282 -0.00069 0.04098 -0.00138 C 0.04653 -0.00185 0.05209 -0.00254 0.05764 -0.00254 C 0.06042 -0.00324 0.06302 -0.0037 0.06598 -0.00416 C 0.07448 -0.00509 0.08212 -0.00555 0.0908 -0.00671 C 0.09532 -0.0074 0.09983 -0.00856 0.10452 -0.00926 C 0.10886 -0.00995 0.11355 -0.01041 0.11841 -0.01064 C 0.1415 -0.01342 0.11511 -0.01111 0.14861 -0.01342 C 0.15122 -0.01365 0.15382 -0.01435 0.15677 -0.01481 C 0.16945 -0.01597 0.19549 -0.01689 0.19549 -0.01666 C 0.23299 -0.01689 0.27066 -0.01666 0.30834 -0.01597 C 0.31111 -0.01597 0.31372 -0.01481 0.3165 -0.01481 C 0.32552 -0.01365 0.33525 -0.01342 0.3441 -0.0118 C 0.36372 -0.00879 0.33907 -0.0125 0.36337 -0.00926 C 0.36598 -0.00879 0.36875 -0.00856 0.37153 -0.0081 C 0.38247 -0.00694 0.39358 -0.00625 0.40469 -0.00555 C 0.41007 -0.00509 0.41563 -0.00416 0.42118 -0.00416 L 0.58351 -0.00254 C 0.59011 -0.00254 0.59653 -0.00231 0.60295 -0.00138 C 0.6066 -0.00115 0.61025 -0.00046 0.61407 -4.07407E-6 C 0.62223 0.0007 0.64757 0.00186 0.65539 0.00255 C 0.69011 0.00232 0.725 0.00186 0.7599 0.00116 C 0.76285 0.00116 0.76528 -4.07407E-6 0.76823 -4.07407E-6 C 0.77275 -0.00069 0.77743 -0.00115 0.78195 -0.00138 L 0.88924 -4.07407E-6 C 0.90035 -4.07407E-6 0.91129 0.0007 0.9224 0.00116 C 0.94427 0.00186 0.96632 0.00232 0.98855 0.00255 C 1.08559 0.00417 1.07309 0.00417 1.12084 0.00417 " pathEditMode="relative" rAng="0" ptsTypes="AAAAAAAAAAAAAAAAAAAAAAAAAAAAA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4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F3367-DC7E-514B-89EF-B0D0D33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/>
          <a:lstStyle/>
          <a:p>
            <a:r>
              <a:rPr lang="en-US" dirty="0"/>
              <a:t>agile can also end up with </a:t>
            </a:r>
            <a:br>
              <a:rPr lang="en-US" dirty="0"/>
            </a:br>
            <a:r>
              <a:rPr lang="en-US" dirty="0"/>
              <a:t>something different, such as</a:t>
            </a:r>
          </a:p>
        </p:txBody>
      </p:sp>
    </p:spTree>
    <p:extLst>
      <p:ext uri="{BB962C8B-B14F-4D97-AF65-F5344CB8AC3E}">
        <p14:creationId xmlns:p14="http://schemas.microsoft.com/office/powerpoint/2010/main" val="2646915904"/>
      </p:ext>
    </p:extLst>
  </p:cSld>
  <p:clrMapOvr>
    <a:masterClrMapping/>
  </p:clrMapOvr>
  <p:transition advTm="5000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customer might prefer boat</a:t>
            </a:r>
            <a:br>
              <a:rPr lang="en-US"/>
            </a:br>
            <a:r>
              <a:rPr lang="en-US"/>
              <a:t>(vs the expensive bridge)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5142F45-28FF-B74F-B470-FC1588DF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7037" y="3794003"/>
            <a:ext cx="1948987" cy="1948987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1EB33737-A584-FB45-902C-8016B312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37" y="3374698"/>
            <a:ext cx="1028635" cy="1969295"/>
          </a:xfrm>
          <a:prstGeom prst="rect">
            <a:avLst/>
          </a:prstGeom>
        </p:spPr>
      </p:pic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8D20B99F-0ECF-E945-8F4D-23722D9919E0}"/>
              </a:ext>
            </a:extLst>
          </p:cNvPr>
          <p:cNvCxnSpPr/>
          <p:nvPr/>
        </p:nvCxnSpPr>
        <p:spPr>
          <a:xfrm>
            <a:off x="1478426" y="4049257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189826"/>
      </p:ext>
    </p:extLst>
  </p:cSld>
  <p:clrMapOvr>
    <a:masterClrMapping/>
  </p:clrMapOvr>
  <p:transition advTm="7000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172E87F-CD6D-9441-801B-511FF721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01" y="2498920"/>
            <a:ext cx="2196460" cy="1316538"/>
          </a:xfrm>
          <a:prstGeom prst="rect">
            <a:avLst/>
          </a:prstGeom>
        </p:spPr>
      </p:pic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may end up with a tunnel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Kép 39">
            <a:extLst>
              <a:ext uri="{FF2B5EF4-FFF2-40B4-BE49-F238E27FC236}">
                <a16:creationId xmlns:a16="http://schemas.microsoft.com/office/drawing/2014/main" id="{13D73EA0-5811-8941-9C4F-6DC87281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66" y="-3491105"/>
            <a:ext cx="3175000" cy="3048000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420657C4-0E9C-0D49-B68D-288AD5E1F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32" y="3357655"/>
            <a:ext cx="2196460" cy="782322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0CC311A8-A02A-2845-A403-6DF46DD4F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846" y="3350764"/>
            <a:ext cx="2196460" cy="782322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6C2BE093-80B0-9B4F-9E00-BB3BBD350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846" y="2041117"/>
            <a:ext cx="2196460" cy="13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3604"/>
      </p:ext>
    </p:extLst>
  </p:cSld>
  <p:clrMapOvr>
    <a:masterClrMapping/>
  </p:clrMapOvr>
  <p:transition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with a flying machine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8D20B99F-0ECF-E945-8F4D-23722D9919E0}"/>
              </a:ext>
            </a:extLst>
          </p:cNvPr>
          <p:cNvCxnSpPr/>
          <p:nvPr/>
        </p:nvCxnSpPr>
        <p:spPr>
          <a:xfrm>
            <a:off x="1478426" y="4049257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64409BBE-9D6B-5D4F-ABA2-EB17976F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66951" y="1388168"/>
            <a:ext cx="4478533" cy="20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4539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8215952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61983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8215952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57366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63735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or we may end up with </a:t>
            </a:r>
            <a:br>
              <a:rPr lang="en-US"/>
            </a:br>
            <a:r>
              <a:rPr lang="en-US"/>
              <a:t>an Italian restaurant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8215952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55699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7462742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5" y="3908547"/>
            <a:ext cx="7083189" cy="340205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50367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8D20B99F-0ECF-E945-8F4D-23722D9919E0}"/>
              </a:ext>
            </a:extLst>
          </p:cNvPr>
          <p:cNvCxnSpPr/>
          <p:nvPr/>
        </p:nvCxnSpPr>
        <p:spPr>
          <a:xfrm>
            <a:off x="5593226" y="4049257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A5A3E60E-62F8-AD4F-B35D-7EC46916E1B0}"/>
              </a:ext>
            </a:extLst>
          </p:cNvPr>
          <p:cNvCxnSpPr/>
          <p:nvPr/>
        </p:nvCxnSpPr>
        <p:spPr>
          <a:xfrm>
            <a:off x="4558982" y="405013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43355D-26A0-7146-8EEE-09704B4BB887}"/>
              </a:ext>
            </a:extLst>
          </p:cNvPr>
          <p:cNvCxnSpPr/>
          <p:nvPr/>
        </p:nvCxnSpPr>
        <p:spPr>
          <a:xfrm>
            <a:off x="4081188" y="405049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708AE4BA-83C9-A64E-85D4-BD874987C9BA}"/>
              </a:ext>
            </a:extLst>
          </p:cNvPr>
          <p:cNvCxnSpPr/>
          <p:nvPr/>
        </p:nvCxnSpPr>
        <p:spPr>
          <a:xfrm>
            <a:off x="3603394" y="405085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9084E261-6DE8-424D-BA1D-6F542548F73B}"/>
              </a:ext>
            </a:extLst>
          </p:cNvPr>
          <p:cNvCxnSpPr/>
          <p:nvPr/>
        </p:nvCxnSpPr>
        <p:spPr>
          <a:xfrm>
            <a:off x="3125600" y="405121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4E8DD1BE-5866-D148-AF29-53C80E43EACA}"/>
              </a:ext>
            </a:extLst>
          </p:cNvPr>
          <p:cNvCxnSpPr/>
          <p:nvPr/>
        </p:nvCxnSpPr>
        <p:spPr>
          <a:xfrm>
            <a:off x="2647806" y="40515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0ACB98AA-2284-8145-9DEE-B009DE828923}"/>
              </a:ext>
            </a:extLst>
          </p:cNvPr>
          <p:cNvCxnSpPr/>
          <p:nvPr/>
        </p:nvCxnSpPr>
        <p:spPr>
          <a:xfrm>
            <a:off x="2170012" y="405193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4A012BD3-1FA8-D14F-89E5-ED9F08211378}"/>
              </a:ext>
            </a:extLst>
          </p:cNvPr>
          <p:cNvCxnSpPr/>
          <p:nvPr/>
        </p:nvCxnSpPr>
        <p:spPr>
          <a:xfrm>
            <a:off x="1692218" y="405229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DF56DF96-E1B4-6641-8E45-2265F8A494EA}"/>
              </a:ext>
            </a:extLst>
          </p:cNvPr>
          <p:cNvCxnSpPr/>
          <p:nvPr/>
        </p:nvCxnSpPr>
        <p:spPr>
          <a:xfrm>
            <a:off x="1214424" y="405265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FB28197-192B-6E4E-9652-3EC8D067E26C}"/>
              </a:ext>
            </a:extLst>
          </p:cNvPr>
          <p:cNvCxnSpPr/>
          <p:nvPr/>
        </p:nvCxnSpPr>
        <p:spPr>
          <a:xfrm>
            <a:off x="736630" y="405301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ECC0F8C2-05EB-364B-99C9-A595514E3050}"/>
              </a:ext>
            </a:extLst>
          </p:cNvPr>
          <p:cNvCxnSpPr/>
          <p:nvPr/>
        </p:nvCxnSpPr>
        <p:spPr>
          <a:xfrm>
            <a:off x="258836" y="40533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A504956-20EB-5046-A43B-465300581EC6}"/>
              </a:ext>
            </a:extLst>
          </p:cNvPr>
          <p:cNvCxnSpPr/>
          <p:nvPr/>
        </p:nvCxnSpPr>
        <p:spPr>
          <a:xfrm>
            <a:off x="-218958" y="405373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27A07BC8-ADA8-4749-A314-D0A93A0E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12" y="1358286"/>
            <a:ext cx="2643119" cy="2643119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20888244-CD58-7645-ADE6-378EB1AB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344" y="2380346"/>
            <a:ext cx="1373034" cy="1706757"/>
          </a:xfrm>
          <a:prstGeom prst="rect">
            <a:avLst/>
          </a:prstGeom>
        </p:spPr>
      </p:pic>
      <p:sp>
        <p:nvSpPr>
          <p:cNvPr id="3" name="Téglalap feliratnak 2">
            <a:extLst>
              <a:ext uri="{FF2B5EF4-FFF2-40B4-BE49-F238E27FC236}">
                <a16:creationId xmlns:a16="http://schemas.microsoft.com/office/drawing/2014/main" id="{BAEF52C4-003E-7D4F-8DA8-283F393F99B8}"/>
              </a:ext>
            </a:extLst>
          </p:cNvPr>
          <p:cNvSpPr/>
          <p:nvPr/>
        </p:nvSpPr>
        <p:spPr>
          <a:xfrm>
            <a:off x="196924" y="4821647"/>
            <a:ext cx="5269969" cy="954107"/>
          </a:xfrm>
          <a:prstGeom prst="wedgeRectCallout">
            <a:avLst>
              <a:gd name="adj1" fmla="val -11369"/>
              <a:gd name="adj2" fmla="val -921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why cross the river when </a:t>
            </a:r>
            <a:br>
              <a:rPr lang="en-US" sz="2800" dirty="0"/>
            </a:br>
            <a:r>
              <a:rPr lang="en-US" sz="2800" dirty="0"/>
              <a:t>we can have pizza on this side too?</a:t>
            </a:r>
          </a:p>
        </p:txBody>
      </p:sp>
    </p:spTree>
    <p:extLst>
      <p:ext uri="{BB962C8B-B14F-4D97-AF65-F5344CB8AC3E}">
        <p14:creationId xmlns:p14="http://schemas.microsoft.com/office/powerpoint/2010/main" val="3730188611"/>
      </p:ext>
    </p:extLst>
  </p:cSld>
  <p:clrMapOvr>
    <a:masterClrMapping/>
  </p:clrMapOvr>
  <p:transition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62 L 0.00087 -0.11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AE0D0D-26E2-EE48-9FAB-BCA6A7A7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waterfall works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80DDEB5-D4CC-1E42-91AF-B7393E32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2. system design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	3. implementation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		4. testing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			5. deployment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				6+. maintenance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Könnycsepp 5">
            <a:extLst>
              <a:ext uri="{FF2B5EF4-FFF2-40B4-BE49-F238E27FC236}">
                <a16:creationId xmlns:a16="http://schemas.microsoft.com/office/drawing/2014/main" id="{26A8ED6F-644B-554B-BC63-3FF81D25A73E}"/>
              </a:ext>
            </a:extLst>
          </p:cNvPr>
          <p:cNvSpPr/>
          <p:nvPr/>
        </p:nvSpPr>
        <p:spPr>
          <a:xfrm rot="18487387">
            <a:off x="1100235" y="-843905"/>
            <a:ext cx="517018" cy="425919"/>
          </a:xfrm>
          <a:prstGeom prst="teardrop">
            <a:avLst>
              <a:gd name="adj" fmla="val 1351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Könnycsepp 9">
            <a:extLst>
              <a:ext uri="{FF2B5EF4-FFF2-40B4-BE49-F238E27FC236}">
                <a16:creationId xmlns:a16="http://schemas.microsoft.com/office/drawing/2014/main" id="{FC2DFEB9-10C7-B248-B27D-9987AA71EE4A}"/>
              </a:ext>
            </a:extLst>
          </p:cNvPr>
          <p:cNvSpPr/>
          <p:nvPr/>
        </p:nvSpPr>
        <p:spPr>
          <a:xfrm rot="18487387">
            <a:off x="1252635" y="-691505"/>
            <a:ext cx="517018" cy="425919"/>
          </a:xfrm>
          <a:prstGeom prst="teardrop">
            <a:avLst>
              <a:gd name="adj" fmla="val 1351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6808"/>
      </p:ext>
    </p:extLst>
  </p:cSld>
  <p:clrMapOvr>
    <a:masterClrMapping/>
  </p:clrMapOvr>
  <p:transition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11111E-6 0.04213 L -1.11111E-6 0.04236 C 0.0007 0.0706 0.00087 0.09815 0.00226 0.12709 C 0.00243 0.13102 0.00347 0.13496 0.00452 0.13889 C 0.00573 0.14421 0.00764 0.14908 0.00903 0.15394 C 0.0099 0.15695 0.01059 0.16019 0.01129 0.1632 C 0.01736 0.23658 0.00955 0.125 0.00677 0.27546 C 0.00642 0.29398 0.01215 0.31459 0.0158 0.33287 C 0.02153 0.36181 0.01667 0.34977 0.02483 0.36621 C 0.02708 0.37778 0.02743 0.38195 0.03177 0.39352 C 0.03299 0.39653 0.03386 0.40093 0.03629 0.40255 C 0.03958 0.40509 0.04392 0.4044 0.04757 0.40556 C 0.05955 0.40324 0.07743 0.39954 0.08854 0.39954 C 0.10747 0.39954 0.12639 0.40139 0.14531 0.40255 C 0.14757 0.40371 0.15035 0.40371 0.15226 0.40556 C 0.15434 0.40787 0.15399 0.41366 0.15677 0.41482 C 0.16927 0.41829 0.18247 0.41667 0.19531 0.41783 C 0.21198 0.425 0.20434 0.42199 0.21806 0.42685 C 0.2283 0.44746 0.21632 0.42153 0.22708 0.45417 C 0.2283 0.45718 0.23056 0.45972 0.23177 0.4632 C 0.23281 0.46621 0.23281 0.46945 0.23403 0.47222 C 0.2382 0.48148 0.23941 0.49908 0.24757 0.49954 L 0.29983 0.50255 C 0.31927 0.51991 0.28924 0.49121 0.3158 0.52685 C 0.34323 0.56343 0.30504 0.51134 0.32708 0.54514 C 0.33073 0.55046 0.33507 0.55486 0.33854 0.55996 C 0.34722 0.57361 0.3375 0.56736 0.35208 0.57222 C 0.36736 0.58727 0.35504 0.57593 0.37257 0.59028 C 0.375 0.59213 0.37691 0.59491 0.37934 0.59653 C 0.3816 0.59792 0.38403 0.59838 0.38629 0.59954 C 0.40868 0.61158 0.39462 0.60625 0.41129 0.61181 C 0.4158 0.61991 0.4224 0.62616 0.42483 0.63588 C 0.4283 0.64977 0.4257 0.64259 0.43403 0.65718 C 0.43472 0.66019 0.43559 0.6632 0.43629 0.66621 C 0.43715 0.67107 0.43733 0.67662 0.43854 0.68148 C 0.44028 0.68866 0.44323 0.6956 0.44531 0.70232 C 0.4566 0.74051 0.44705 0.71505 0.45677 0.73588 C 0.46511 0.75394 0.45903 0.74884 0.47031 0.75417 C 0.47865 0.76505 0.47604 0.76227 0.48629 0.77199 C 0.49063 0.77662 0.49427 0.78033 0.49983 0.78148 C 0.50886 0.7831 0.51806 0.78334 0.52708 0.78449 C 0.54983 0.7919 0.53924 0.78912 0.55903 0.79352 C 0.56354 0.79653 0.56858 0.79861 0.57257 0.80255 C 0.57483 0.80486 0.57483 0.80949 0.57708 0.81158 C 0.58125 0.81459 0.58629 0.81551 0.5908 0.81759 C 0.59392 0.81921 0.59688 0.8213 0.59983 0.82361 C 0.6217 0.84005 0.61736 0.83681 0.6316 0.85116 C 0.63993 0.87315 0.63368 0.86088 0.6566 0.88426 C 0.65972 0.88727 0.66215 0.89167 0.6658 0.89329 L 0.67934 0.89931 C 0.68316 0.9044 0.68715 0.90949 0.6908 0.91482 C 0.69531 0.92153 0.69844 0.93056 0.70434 0.93588 C 0.70642 0.9375 0.70886 0.93796 0.71129 0.93889 C 0.71649 0.94491 0.7217 0.95139 0.72708 0.95695 C 0.73004 0.96042 0.73351 0.96273 0.73629 0.96574 C 0.73889 0.96968 0.7408 0.97408 0.74306 0.97847 C 0.74618 0.98426 0.75035 0.98959 0.75208 0.99653 C 0.75365 1.00255 0.75538 1.00857 0.7566 1.01482 C 0.75938 1.02778 0.75781 1.02824 0.76129 1.03889 C 0.7625 1.04283 0.76458 1.04699 0.7658 1.05116 C 0.7691 1.0632 0.77257 1.075 0.77483 1.0875 C 0.77552 1.09144 0.77587 1.09584 0.77708 1.09954 C 0.7816 1.1132 0.78368 1.11435 0.7908 1.12384 C 0.79948 1.16459 0.7908 1.12917 0.79983 1.15718 C 0.8007 1.16019 0.80035 1.16412 0.80208 1.16621 C 0.80452 1.16945 0.81129 1.17222 0.81129 1.17246 L 0.81129 1.17222 " pathEditMode="relative" rAng="0" ptsTypes="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5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0.04213 L -1.11111E-6 0.04236 C 0.0007 0.0706 0.00087 0.09815 0.00226 0.12709 C 0.00243 0.13102 0.00347 0.13496 0.00452 0.13889 C 0.00573 0.14421 0.00764 0.14908 0.00903 0.15394 C 0.0099 0.15695 0.01059 0.16019 0.01129 0.1632 C 0.01736 0.23658 0.00955 0.125 0.00677 0.27546 C 0.00642 0.29398 0.01215 0.31459 0.0158 0.33287 C 0.02153 0.36181 0.01667 0.34977 0.02483 0.36621 C 0.02708 0.37778 0.02743 0.38195 0.03177 0.39352 C 0.03299 0.39653 0.03386 0.40093 0.03629 0.40255 C 0.03958 0.40509 0.04392 0.4044 0.04757 0.40556 C 0.05955 0.40324 0.07743 0.39954 0.08854 0.39954 C 0.10747 0.39954 0.12639 0.40139 0.14531 0.40255 C 0.14757 0.40371 0.15035 0.40371 0.15226 0.40556 C 0.15434 0.40787 0.15399 0.41366 0.15677 0.41482 C 0.16927 0.41829 0.18247 0.41667 0.19531 0.41783 C 0.21198 0.425 0.20434 0.42199 0.21806 0.42685 C 0.2283 0.44746 0.21632 0.42153 0.22708 0.45417 C 0.2283 0.45718 0.23056 0.45972 0.23177 0.4632 C 0.23281 0.46621 0.23281 0.46945 0.23403 0.47222 C 0.2382 0.48148 0.23941 0.49908 0.24757 0.49954 L 0.29983 0.50255 C 0.31927 0.51991 0.28924 0.49121 0.3158 0.52685 C 0.34323 0.56343 0.30504 0.51134 0.32708 0.54514 C 0.33073 0.55046 0.33507 0.55486 0.33854 0.55996 C 0.34722 0.57361 0.3375 0.56736 0.35208 0.57222 C 0.36736 0.58727 0.35504 0.57593 0.37257 0.59028 C 0.375 0.59213 0.37691 0.59491 0.37934 0.59653 C 0.3816 0.59792 0.38403 0.59838 0.38629 0.59954 C 0.40868 0.61158 0.39462 0.60625 0.41129 0.61181 C 0.4158 0.61991 0.4224 0.62616 0.42483 0.63588 C 0.4283 0.64977 0.4257 0.64259 0.43403 0.65718 C 0.43472 0.66019 0.43559 0.6632 0.43629 0.66621 C 0.43715 0.67107 0.43733 0.67662 0.43854 0.68148 C 0.44028 0.68866 0.44323 0.6956 0.44531 0.70232 C 0.4566 0.74051 0.44705 0.71505 0.45677 0.73588 C 0.46511 0.75394 0.45903 0.74884 0.47031 0.75417 C 0.47865 0.76505 0.47604 0.76227 0.48629 0.77199 C 0.49063 0.77662 0.49427 0.78033 0.49983 0.78148 C 0.50886 0.7831 0.51806 0.78334 0.52708 0.78449 C 0.54983 0.7919 0.53924 0.78912 0.55903 0.79352 C 0.56354 0.79653 0.56858 0.79861 0.57257 0.80255 C 0.57483 0.80486 0.57483 0.80949 0.57708 0.81158 C 0.58125 0.81459 0.58629 0.81551 0.5908 0.81759 C 0.59392 0.81921 0.59688 0.8213 0.59983 0.82361 C 0.6217 0.84005 0.61736 0.83681 0.6316 0.85116 C 0.63993 0.87315 0.63368 0.86088 0.6566 0.88426 C 0.65972 0.88727 0.66215 0.89167 0.6658 0.89329 L 0.67934 0.89931 C 0.68316 0.9044 0.68715 0.90949 0.6908 0.91482 C 0.69531 0.92153 0.69844 0.93056 0.70434 0.93588 C 0.70642 0.9375 0.70886 0.93796 0.71129 0.93889 C 0.71649 0.94491 0.7217 0.95139 0.72708 0.95695 C 0.73004 0.96042 0.73351 0.96273 0.73629 0.96574 C 0.73889 0.96968 0.7408 0.97408 0.74306 0.97847 C 0.74618 0.98426 0.75035 0.98959 0.75208 0.99653 C 0.75365 1.00255 0.75538 1.00857 0.7566 1.01482 C 0.75938 1.02778 0.75781 1.02824 0.76129 1.03889 C 0.7625 1.04283 0.76458 1.04699 0.7658 1.05116 C 0.7691 1.0632 0.77257 1.075 0.77483 1.0875 C 0.77552 1.09144 0.77587 1.09584 0.77708 1.09954 C 0.7816 1.1132 0.78368 1.11435 0.7908 1.12384 C 0.79948 1.16459 0.7908 1.12917 0.79983 1.15718 C 0.8007 1.16019 0.80035 1.16412 0.80208 1.16621 C 0.80452 1.16945 0.81129 1.17222 0.81129 1.17246 L 0.81129 1.17222 " pathEditMode="relative" rAng="0" ptsTypes="AAAAAAAAAAAAAAAAAAAAAAAAAAAAAAAAAAAAAAAAAAAAAAAAAAAAAAAAAAAAAAAAAAA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5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F3367-DC7E-514B-89EF-B0D0D33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/>
          <a:lstStyle/>
          <a:p>
            <a:r>
              <a:rPr lang="en-US"/>
              <a:t>if agile fails, it creates a real mess!</a:t>
            </a:r>
          </a:p>
        </p:txBody>
      </p:sp>
    </p:spTree>
    <p:extLst>
      <p:ext uri="{BB962C8B-B14F-4D97-AF65-F5344CB8AC3E}">
        <p14:creationId xmlns:p14="http://schemas.microsoft.com/office/powerpoint/2010/main" val="428038656"/>
      </p:ext>
    </p:extLst>
  </p:cSld>
  <p:clrMapOvr>
    <a:masterClrMapping/>
  </p:clrMapOvr>
  <p:transition advTm="5000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enger 42">
            <a:extLst>
              <a:ext uri="{FF2B5EF4-FFF2-40B4-BE49-F238E27FC236}">
                <a16:creationId xmlns:a16="http://schemas.microsoft.com/office/drawing/2014/main" id="{AFE1C445-3928-A24D-A711-E5F6FDE23FF5}"/>
              </a:ext>
            </a:extLst>
          </p:cNvPr>
          <p:cNvSpPr/>
          <p:nvPr/>
        </p:nvSpPr>
        <p:spPr>
          <a:xfrm>
            <a:off x="8283476" y="1137851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nger 47">
            <a:extLst>
              <a:ext uri="{FF2B5EF4-FFF2-40B4-BE49-F238E27FC236}">
                <a16:creationId xmlns:a16="http://schemas.microsoft.com/office/drawing/2014/main" id="{BFA69C3B-4E1E-6340-9E7C-913495D99546}"/>
              </a:ext>
            </a:extLst>
          </p:cNvPr>
          <p:cNvSpPr/>
          <p:nvPr/>
        </p:nvSpPr>
        <p:spPr>
          <a:xfrm>
            <a:off x="5338110" y="4087461"/>
            <a:ext cx="73186" cy="2770539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E772FA8D-5797-5341-8CFC-540CFDBDD317}"/>
              </a:ext>
            </a:extLst>
          </p:cNvPr>
          <p:cNvSpPr/>
          <p:nvPr/>
        </p:nvSpPr>
        <p:spPr>
          <a:xfrm rot="659462">
            <a:off x="972463" y="2532421"/>
            <a:ext cx="238837" cy="80789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47B6BEFF-1BD6-A147-96E2-B143E76ABFB7}"/>
              </a:ext>
            </a:extLst>
          </p:cNvPr>
          <p:cNvSpPr/>
          <p:nvPr/>
        </p:nvSpPr>
        <p:spPr>
          <a:xfrm rot="19173769" flipV="1">
            <a:off x="744966" y="2716076"/>
            <a:ext cx="537784" cy="173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nger 41">
            <a:extLst>
              <a:ext uri="{FF2B5EF4-FFF2-40B4-BE49-F238E27FC236}">
                <a16:creationId xmlns:a16="http://schemas.microsoft.com/office/drawing/2014/main" id="{0D65CED2-4528-1440-A53C-36855A448982}"/>
              </a:ext>
            </a:extLst>
          </p:cNvPr>
          <p:cNvSpPr/>
          <p:nvPr/>
        </p:nvSpPr>
        <p:spPr>
          <a:xfrm>
            <a:off x="3763578" y="4982570"/>
            <a:ext cx="383215" cy="1782214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nger 45">
            <a:extLst>
              <a:ext uri="{FF2B5EF4-FFF2-40B4-BE49-F238E27FC236}">
                <a16:creationId xmlns:a16="http://schemas.microsoft.com/office/drawing/2014/main" id="{78DD4CDE-D86C-D44A-964C-0F30159B0EC2}"/>
              </a:ext>
            </a:extLst>
          </p:cNvPr>
          <p:cNvSpPr/>
          <p:nvPr/>
        </p:nvSpPr>
        <p:spPr>
          <a:xfrm>
            <a:off x="5137812" y="4040853"/>
            <a:ext cx="73186" cy="2770539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/>
              <a:t>suboptimal, overly complex solutions</a:t>
            </a:r>
            <a:br>
              <a:rPr lang="en-US"/>
            </a:br>
            <a:r>
              <a:rPr lang="en-US"/>
              <a:t>(due to weak planning)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Henger 27">
            <a:extLst>
              <a:ext uri="{FF2B5EF4-FFF2-40B4-BE49-F238E27FC236}">
                <a16:creationId xmlns:a16="http://schemas.microsoft.com/office/drawing/2014/main" id="{9A90F7B8-69C2-F646-88A1-5BDB12EE1DB0}"/>
              </a:ext>
            </a:extLst>
          </p:cNvPr>
          <p:cNvSpPr/>
          <p:nvPr/>
        </p:nvSpPr>
        <p:spPr>
          <a:xfrm>
            <a:off x="828508" y="3235778"/>
            <a:ext cx="287547" cy="71252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Kép 43">
            <a:extLst>
              <a:ext uri="{FF2B5EF4-FFF2-40B4-BE49-F238E27FC236}">
                <a16:creationId xmlns:a16="http://schemas.microsoft.com/office/drawing/2014/main" id="{53521112-5FCA-3346-8321-E33726DD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" y="1973804"/>
            <a:ext cx="1429635" cy="1191362"/>
          </a:xfrm>
          <a:prstGeom prst="rect">
            <a:avLst/>
          </a:prstGeom>
        </p:spPr>
      </p:pic>
      <p:sp>
        <p:nvSpPr>
          <p:cNvPr id="41" name="Henger 40">
            <a:extLst>
              <a:ext uri="{FF2B5EF4-FFF2-40B4-BE49-F238E27FC236}">
                <a16:creationId xmlns:a16="http://schemas.microsoft.com/office/drawing/2014/main" id="{8FE27802-2037-A741-978A-36C799C898A9}"/>
              </a:ext>
            </a:extLst>
          </p:cNvPr>
          <p:cNvSpPr/>
          <p:nvPr/>
        </p:nvSpPr>
        <p:spPr>
          <a:xfrm rot="20618109">
            <a:off x="768243" y="2625281"/>
            <a:ext cx="238837" cy="807890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éz 46">
            <a:extLst>
              <a:ext uri="{FF2B5EF4-FFF2-40B4-BE49-F238E27FC236}">
                <a16:creationId xmlns:a16="http://schemas.microsoft.com/office/drawing/2014/main" id="{9415B6E0-B6F1-B741-BB12-C0B7BFF08239}"/>
              </a:ext>
            </a:extLst>
          </p:cNvPr>
          <p:cNvSpPr/>
          <p:nvPr/>
        </p:nvSpPr>
        <p:spPr>
          <a:xfrm flipH="1">
            <a:off x="4950131" y="3908547"/>
            <a:ext cx="2245793" cy="284199"/>
          </a:xfrm>
          <a:prstGeom prst="trapezoid">
            <a:avLst>
              <a:gd name="adj" fmla="val 7833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Henger 49">
            <a:extLst>
              <a:ext uri="{FF2B5EF4-FFF2-40B4-BE49-F238E27FC236}">
                <a16:creationId xmlns:a16="http://schemas.microsoft.com/office/drawing/2014/main" id="{18D7BCE6-C6A7-7F44-B5A2-AB7E0DB07CDC}"/>
              </a:ext>
            </a:extLst>
          </p:cNvPr>
          <p:cNvSpPr/>
          <p:nvPr/>
        </p:nvSpPr>
        <p:spPr>
          <a:xfrm rot="3406687" flipH="1">
            <a:off x="3742941" y="3923196"/>
            <a:ext cx="145086" cy="2317654"/>
          </a:xfrm>
          <a:prstGeom prst="ca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5220245-FE89-8846-A648-0A7CD06074A2}"/>
              </a:ext>
            </a:extLst>
          </p:cNvPr>
          <p:cNvSpPr/>
          <p:nvPr/>
        </p:nvSpPr>
        <p:spPr>
          <a:xfrm>
            <a:off x="128474" y="2706932"/>
            <a:ext cx="769165" cy="156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F3568847-3A9C-244F-B31F-D197266637CB}"/>
              </a:ext>
            </a:extLst>
          </p:cNvPr>
          <p:cNvSpPr/>
          <p:nvPr/>
        </p:nvSpPr>
        <p:spPr>
          <a:xfrm>
            <a:off x="704468" y="2698551"/>
            <a:ext cx="217508" cy="192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31BC8F-79CD-5F4D-9AA8-74E67298F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3127" y="1830182"/>
            <a:ext cx="2194220" cy="23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24917"/>
      </p:ext>
    </p:extLst>
  </p:cSld>
  <p:clrMapOvr>
    <a:masterClrMapping/>
  </p:clrMapOvr>
  <p:transition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1875 L 0.79809 -0.1738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39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809 -0.17385 L 0.79809 -0.17385 C 0.79409 -0.16968 0.79027 -0.16551 0.78611 -0.16135 C 0.78455 -0.15973 0.78264 -0.15857 0.78107 -0.15695 C 0.76666 -0.1419 0.78802 -0.16135 0.76927 -0.13774 C 0.76267 -0.1294 0.76545 -0.1338 0.76076 -0.12477 C 0.75642 -0.10857 0.76215 -0.12848 0.75555 -0.11181 C 0.75069 -0.09954 0.7585 -0.11112 0.74878 -0.09908 C 0.74687 -0.0919 0.74705 -0.09144 0.74375 -0.08426 C 0.7427 -0.08172 0.74132 -0.0801 0.74045 -0.07755 C 0.73958 -0.0757 0.73941 -0.07315 0.73871 -0.0713 C 0.73784 -0.06875 0.73611 -0.06713 0.73524 -0.06482 C 0.7283 -0.047 0.73993 -0.07038 0.7302 -0.05186 C 0.72968 -0.04977 0.72899 -0.04769 0.72847 -0.04561 C 0.72777 -0.04283 0.7276 -0.03959 0.72673 -0.03704 C 0.72586 -0.03403 0.7243 -0.03125 0.72343 -0.02848 C 0.72257 -0.0257 0.72239 -0.02269 0.7217 -0.01991 C 0.72066 -0.01551 0.71944 -0.01135 0.7184 -0.00695 L 0.71666 -0.00047 C 0.71614 0.00162 0.71597 0.00393 0.71493 0.00578 C 0.70955 0.0162 0.71215 0.00995 0.70816 0.025 C 0.70764 0.02731 0.70677 0.02939 0.70642 0.03171 C 0.7059 0.03518 0.70555 0.03865 0.70468 0.04212 C 0.70434 0.04444 0.70347 0.04652 0.70312 0.04884 C 0.70243 0.05231 0.70208 0.05578 0.70139 0.05949 C 0.70086 0.0625 0.70017 0.06504 0.69965 0.06805 C 0.69843 0.07523 0.69809 0.08263 0.69635 0.08935 C 0.69566 0.09166 0.69496 0.09351 0.69461 0.09583 C 0.69392 0.09953 0.69392 0.10324 0.69288 0.10648 C 0.69218 0.10902 0.69027 0.11064 0.68958 0.11319 C 0.6875 0.11921 0.6868 0.12638 0.68437 0.13217 L 0.68107 0.14074 C 0.68055 0.14351 0.6802 0.14675 0.67934 0.1493 C 0.67847 0.15185 0.67691 0.1537 0.67604 0.15601 C 0.67465 0.15856 0.67343 0.16134 0.67257 0.16458 C 0.67118 0.16875 0.67031 0.17314 0.66909 0.17731 L 0.66753 0.18379 C 0.66684 0.178 0.66666 0.17222 0.6658 0.16666 C 0.66493 0.16087 0.66336 0.15833 0.66076 0.1537 C 0.65902 0.15092 0.65764 0.14768 0.65555 0.14513 C 0.65156 0.14004 0.64531 0.13888 0.64027 0.13657 L 0.63524 0.13449 C 0.63264 0.13472 0.61458 0.13518 0.60816 0.13888 C 0.60625 0.13958 0.60468 0.14166 0.60312 0.14305 C 0.60086 0.14745 0.59757 0.15115 0.59635 0.15601 C 0.59566 0.1581 0.59583 0.16064 0.59461 0.16226 C 0.5934 0.16388 0.59114 0.16388 0.58958 0.16458 C 0.58177 0.16111 0.58073 0.1618 0.5743 0.1493 C 0.57309 0.14745 0.57222 0.14467 0.57083 0.14305 C 0.56875 0.14027 0.56128 0.13564 0.55902 0.13449 C 0.55729 0.13356 0.55555 0.13333 0.55399 0.13217 C 0.55208 0.13101 0.55052 0.12939 0.54878 0.128 C 0.53698 0.1287 0.525 0.12893 0.51319 0.13032 C 0.51145 0.13032 0.50955 0.13078 0.50816 0.13217 C 0.50659 0.13402 0.5059 0.13657 0.50468 0.13888 C 0.50538 0.14074 0.50677 0.14305 0.50642 0.14513 C 0.50573 0.15138 0.50104 0.15254 0.49791 0.15601 C 0.49618 0.15787 0.49444 0.15995 0.49288 0.16226 C 0.47864 0.18541 0.49253 0.16689 0.48107 0.18148 C 0.47986 0.17939 0.47899 0.17708 0.4776 0.17523 C 0.4743 0.17106 0.47152 0.17037 0.46753 0.16875 C 0.45677 0.16944 0.446 0.16967 0.43524 0.17083 C 0.43298 0.17106 0.43073 0.17268 0.42847 0.17314 C 0.39357 0.17986 0.4276 0.17152 0.40468 0.17731 C 0.40312 0.18009 0.40156 0.1831 0.39965 0.18564 C 0.39965 0.18587 0.38211 0.2081 0.38107 0.20949 L 0.3743 0.21805 C 0.37257 0.22013 0.37066 0.22199 0.36909 0.2243 C 0.35746 0.24398 0.36302 0.23657 0.35382 0.24814 C 0.35243 0.25324 0.35208 0.25671 0.34878 0.26087 C 0.34739 0.2625 0.34531 0.26365 0.34375 0.26527 C 0.33906 0.26944 0.3342 0.27291 0.3302 0.278 C 0.31423 0.29814 0.33941 0.26666 0.31666 0.29305 C 0.30069 0.31134 0.31232 0.30092 0.30139 0.31018 C 0.29514 0.32175 0.30139 0.31203 0.29288 0.32083 C 0.29097 0.32268 0.28975 0.32546 0.28784 0.32731 C 0.28628 0.32847 0.28437 0.32847 0.28264 0.32939 C 0.27847 0.33217 0.27743 0.33379 0.2743 0.33796 L 0.2743 0.33819 " pathEditMode="relative" rAng="0" ptsTypes="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98" y="256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46 L 0.00069 -0.00023 C -0.03611 0.00509 -0.02847 0.00486 -0.09097 -0.00046 C -0.09288 -0.00069 -0.0941 -0.00393 -0.09601 -0.00486 C -0.10399 -0.00972 -0.10781 -0.00995 -0.11632 -0.0118 C -0.11875 -0.01273 -0.12604 -0.0162 -0.12813 -0.0162 C -0.13438 -0.0162 -0.14063 -0.01458 -0.14688 -0.01412 C -0.15695 -0.01319 -0.16719 -0.0125 -0.17726 -0.0118 C -0.17899 -0.01018 -0.18056 -0.00833 -0.18247 -0.00717 C -0.18767 -0.00417 -0.19375 -0.00231 -0.19931 -0.00046 C -0.20451 -0.00116 -0.2099 -0.00023 -0.21458 -0.00278 C -0.21632 -0.00347 -0.21493 -0.0081 -0.21632 -0.00949 C -0.21927 -0.01227 -0.22656 -0.01412 -0.22656 -0.01389 C -0.24601 -0.00741 -0.22726 -0.01319 -0.27049 -0.00949 C -0.28125 -0.00856 -0.28785 -0.00741 -0.29774 -0.00486 C -0.30261 -0.0037 -0.31146 -0.00092 -0.31632 -0.00046 C -0.32587 0.0007 -0.33559 0.00116 -0.34514 0.00185 C -0.35087 0.00347 -0.35486 0.00417 -0.36042 0.00648 C -0.36215 0.00718 -0.36372 0.00787 -0.36545 0.0088 C -0.375 0.00787 -0.38472 0.00764 -0.39427 0.00648 C -0.40365 0.00509 -0.39514 0.00324 -0.40451 -0.00046 C -0.40833 -0.00185 -0.41233 -0.00185 -0.41632 -0.00278 L -0.4316 -0.00949 L -0.43663 -0.0118 L -0.44688 -0.00717 C -0.44844 -0.00648 -0.45017 -0.00509 -0.45191 -0.00486 C -0.46667 -0.00301 -0.4658 -0.00393 -0.47726 -0.00046 C -0.47934 0.00023 -0.48698 0.00255 -0.48924 0.00417 C -0.49097 0.00533 -0.49254 0.00718 -0.49427 0.0088 C -0.49601 0.00787 -0.49757 0.00648 -0.49931 0.00648 C -0.5033 0.00648 -0.51111 0.0088 -0.51111 0.00903 L -0.51111 0.0088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12 0.0088 L -0.51112 0.00903 C -0.51216 0.00208 -0.51303 -0.00486 -0.51389 -0.01157 C -0.51441 -0.01389 -0.51494 -0.01597 -0.51528 -0.01829 C -0.51632 -0.0243 -0.51719 -0.03032 -0.51806 -0.03634 L -0.51945 -0.04537 C -0.5198 -0.04838 -0.52014 -0.05162 -0.52084 -0.0544 L -0.52344 -0.06805 L -0.52761 -0.08843 C -0.52796 -0.09074 -0.52813 -0.09329 -0.52882 -0.09514 L -0.53438 -0.1088 C -0.5349 -0.1088 -0.55539 -0.11042 -0.56268 -0.10417 C -0.56407 -0.10301 -0.56528 -0.10116 -0.56667 -0.09977 C -0.56719 -0.09745 -0.56737 -0.09514 -0.56806 -0.09282 C -0.56875 -0.09051 -0.57014 -0.08866 -0.57084 -0.08611 C -0.57726 -0.0618 -0.57014 -0.08102 -0.57622 -0.06574 L -0.579 -0.05231 C -0.57935 -0.05 -0.57952 -0.04745 -0.58039 -0.04537 C -0.58108 -0.04329 -0.58247 -0.0412 -0.58299 -0.03866 C -0.5856 -0.02893 -0.58542 -0.02523 -0.58716 -0.01597 C -0.58837 -0.00833 -0.58872 -0.00833 -0.59115 -0.00023 C -0.5915 0.00278 -0.59202 0.00579 -0.59254 0.0088 C -0.5941 0.01898 -0.59375 0.01296 -0.59514 0.02477 C -0.59566 0.02917 -0.59601 0.0338 -0.59653 0.0382 C -0.59688 0.04051 -0.59757 0.04282 -0.59792 0.04491 C -0.59827 0.04792 -0.59879 0.05093 -0.59914 0.05417 C -0.59966 0.05857 -0.6007 0.07732 -0.60191 0.08333 C -0.60261 0.08657 -0.60382 0.08935 -0.60469 0.09259 C -0.60521 0.09468 -0.60556 0.09699 -0.60591 0.09931 C -0.60643 0.11204 -0.6066 0.125 -0.6073 0.13773 C -0.60764 0.14259 -0.61077 0.15741 -0.61129 0.16042 C -0.61337 0.17014 -0.6125 0.16482 -0.61407 0.17616 C -0.61459 0.18287 -0.61494 0.18982 -0.61546 0.19653 C -0.6158 0.20116 -0.61667 0.21019 -0.61667 0.21042 L -0.61667 0.21019 " pathEditMode="relative" rAng="0" ptsTypes="AAAAAAAAAAAAAAAAAAAAAAAAAAAAAAAA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41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066 0.33495 L 0.27066 0.33495 C 0.2717 0.31296 0.2717 0.30254 0.27396 0.28287 C 0.27448 0.27916 0.27482 0.27523 0.27569 0.27152 C 0.27656 0.2669 0.27899 0.2581 0.27899 0.2581 C 0.27969 0.25347 0.27986 0.24884 0.28073 0.24444 C 0.2816 0.24051 0.28351 0.23703 0.2842 0.2331 C 0.28576 0.2243 0.28542 0.21481 0.2875 0.20602 C 0.29566 0.17384 0.2875 0.2074 0.29253 0.18333 C 0.29305 0.18125 0.29392 0.17893 0.29427 0.17662 C 0.29496 0.17222 0.29496 0.16736 0.29601 0.16319 C 0.2967 0.16041 0.29861 0.15879 0.2993 0.15625 C 0.30087 0.15185 0.30121 0.14699 0.30278 0.14282 C 0.30382 0.13981 0.30521 0.1368 0.30625 0.13379 C 0.30746 0.1294 0.30798 0.12453 0.30955 0.12014 C 0.31389 0.10879 0.31146 0.11389 0.31632 0.1044 C 0.31736 0.09259 0.31736 0.08333 0.32135 0.07268 L 0.32812 0.05463 C 0.32882 0.05162 0.32882 0.04838 0.32986 0.0456 C 0.33246 0.03865 0.33819 0.02963 0.34184 0.02291 C 0.34566 0.01574 0.34548 0.01458 0.35017 0.00717 C 0.35173 0.00486 0.35399 0.00301 0.35538 0.00046 C 0.35677 -0.00232 0.35729 -0.00602 0.35868 -0.00857 C 0.36163 -0.01412 0.36476 -0.01644 0.36892 -0.01991 C 0.37517 -0.03241 0.36892 -0.02176 0.37743 -0.03125 C 0.38611 -0.04098 0.37847 -0.03658 0.39097 -0.04491 C 0.39253 -0.04584 0.39427 -0.04607 0.39601 -0.04699 C 0.39826 -0.04838 0.40052 -0.05023 0.40278 -0.05162 C 0.42639 -0.06551 0.39097 -0.0426 0.42482 -0.06505 C 0.42708 -0.06667 0.42951 -0.06783 0.4316 -0.06968 L 0.44167 -0.07871 C 0.4434 -0.0801 0.44531 -0.08148 0.44687 -0.0831 C 0.45677 -0.09375 0.45191 -0.09074 0.46042 -0.09445 C 0.46215 -0.09607 0.46371 -0.09792 0.46545 -0.09908 C 0.46701 -0.1 0.46892 -0.10047 0.47048 -0.10139 C 0.47344 -0.10278 0.47639 -0.10394 0.47899 -0.10579 C 0.48889 -0.11227 0.47899 -0.1088 0.49097 -0.11482 C 0.49305 -0.11598 0.49548 -0.11621 0.49774 -0.11713 C 0.50903 -0.12153 0.49618 -0.11852 0.51632 -0.12385 C 0.52031 -0.125 0.5243 -0.12523 0.52812 -0.12616 C 0.54774 -0.1301 0.52864 -0.12709 0.55538 -0.13056 C 0.56493 -0.12986 0.57482 -0.13195 0.5842 -0.12848 C 0.59132 -0.1257 0.60035 -0.11019 0.60607 -0.10348 C 0.60764 -0.10185 0.6092 -0.09977 0.61128 -0.09908 C 0.61562 -0.09746 0.62031 -0.09746 0.62482 -0.09676 C 0.62934 -0.09375 0.63472 -0.0926 0.63837 -0.08773 C 0.64479 -0.07894 0.64149 -0.08264 0.64844 -0.07639 C 0.65521 -0.06297 0.64792 -0.07616 0.65868 -0.06297 C 0.66337 -0.05718 0.66823 -0.05139 0.67222 -0.04491 C 0.67448 -0.04098 0.67691 -0.0375 0.67899 -0.03357 C 0.68142 -0.02917 0.68576 -0.01991 0.68576 -0.01991 C 0.69201 0.00486 0.68212 -0.03264 0.69097 -0.00648 C 0.6967 0.01134 0.69236 0.00208 0.69601 0.01852 C 0.69687 0.02245 0.69826 0.02592 0.6993 0.02986 C 0.7 0.03194 0.70035 0.03426 0.70104 0.03657 C 0.70208 0.04027 0.7033 0.04398 0.70451 0.04791 C 0.70503 0.05 0.70538 0.05254 0.70607 0.05463 C 0.70712 0.05764 0.70868 0.06065 0.70955 0.06365 C 0.71094 0.06805 0.71094 0.07315 0.71285 0.07731 C 0.71406 0.0794 0.71545 0.08148 0.71632 0.08402 C 0.71719 0.08611 0.71719 0.08865 0.71805 0.09074 C 0.71892 0.09328 0.72048 0.09514 0.72135 0.09745 C 0.72361 0.10324 0.72239 0.10648 0.72656 0.11111 C 0.72847 0.11319 0.73107 0.11412 0.73333 0.11574 C 0.73941 0.11435 0.75625 0.11065 0.76042 0.10879 C 0.76927 0.10486 0.76371 0.10694 0.77726 0.1044 C 0.77899 0.1037 0.78073 0.10254 0.78246 0.10208 C 0.80243 0.09583 0.80017 0.09745 0.82309 0.09537 C 0.8651 0.08588 0.82899 0.09305 0.92986 0.09537 L 1.0434 0.09745 C 1.06667 0.1037 1.02969 0.09444 1.07222 0.10208 C 1.07795 0.10301 1.08368 0.10416 1.08923 0.10671 C 1.09323 0.10833 1.0967 0.11018 1.10104 0.11111 C 1.10208 0.11134 1.1033 0.11111 1.10451 0.11111 L 1.10451 0.11111 " pathEditMode="relative" ptsTypes="AAAAAAAAAAAAAAAAAAA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28502" cy="1840292"/>
          </a:xfrm>
        </p:spPr>
        <p:txBody>
          <a:bodyPr>
            <a:normAutofit fontScale="90000"/>
          </a:bodyPr>
          <a:lstStyle/>
          <a:p>
            <a:r>
              <a:rPr lang="en-US"/>
              <a:t>unrelated artifacts</a:t>
            </a:r>
            <a:br>
              <a:rPr lang="en-US"/>
            </a:br>
            <a:r>
              <a:rPr lang="en-US"/>
              <a:t>not answering the customer’s need</a:t>
            </a:r>
            <a:br>
              <a:rPr lang="en-US"/>
            </a:br>
            <a:r>
              <a:rPr lang="en-US"/>
              <a:t>(due to lack of vision)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48FDCE41-FAAB-A14F-BDF8-36AA9B09079A}"/>
              </a:ext>
            </a:extLst>
          </p:cNvPr>
          <p:cNvGrpSpPr/>
          <p:nvPr/>
        </p:nvGrpSpPr>
        <p:grpSpPr>
          <a:xfrm rot="21287786">
            <a:off x="5083253" y="4133215"/>
            <a:ext cx="1836969" cy="1923896"/>
            <a:chOff x="2681929" y="1349846"/>
            <a:chExt cx="4521449" cy="4735408"/>
          </a:xfrm>
        </p:grpSpPr>
        <p:sp>
          <p:nvSpPr>
            <p:cNvPr id="41" name="Isosceles Triangle 31">
              <a:extLst>
                <a:ext uri="{FF2B5EF4-FFF2-40B4-BE49-F238E27FC236}">
                  <a16:creationId xmlns:a16="http://schemas.microsoft.com/office/drawing/2014/main" id="{03604C6E-7F36-3147-8C5D-8230992C5264}"/>
                </a:ext>
              </a:extLst>
            </p:cNvPr>
            <p:cNvSpPr/>
            <p:nvPr/>
          </p:nvSpPr>
          <p:spPr>
            <a:xfrm rot="464959">
              <a:off x="3774052" y="4045985"/>
              <a:ext cx="975660" cy="16561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30">
              <a:extLst>
                <a:ext uri="{FF2B5EF4-FFF2-40B4-BE49-F238E27FC236}">
                  <a16:creationId xmlns:a16="http://schemas.microsoft.com/office/drawing/2014/main" id="{4403C7A7-0412-2044-B5ED-37BD2CFACAE9}"/>
                </a:ext>
              </a:extLst>
            </p:cNvPr>
            <p:cNvSpPr/>
            <p:nvPr/>
          </p:nvSpPr>
          <p:spPr>
            <a:xfrm rot="20524657">
              <a:off x="4107406" y="3996524"/>
              <a:ext cx="975660" cy="16561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3">
              <a:extLst>
                <a:ext uri="{FF2B5EF4-FFF2-40B4-BE49-F238E27FC236}">
                  <a16:creationId xmlns:a16="http://schemas.microsoft.com/office/drawing/2014/main" id="{79FC045D-65A6-4A4C-8DAE-840563597866}"/>
                </a:ext>
              </a:extLst>
            </p:cNvPr>
            <p:cNvSpPr/>
            <p:nvPr/>
          </p:nvSpPr>
          <p:spPr>
            <a:xfrm>
              <a:off x="3131840" y="1844824"/>
              <a:ext cx="2448272" cy="3672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B4C67766-D033-EC46-AB20-1266762CD9FF}"/>
                </a:ext>
              </a:extLst>
            </p:cNvPr>
            <p:cNvSpPr/>
            <p:nvPr/>
          </p:nvSpPr>
          <p:spPr>
            <a:xfrm>
              <a:off x="3455876" y="2996952"/>
              <a:ext cx="1800200" cy="237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94956924-1B87-7644-BA24-81519D90A991}"/>
                </a:ext>
              </a:extLst>
            </p:cNvPr>
            <p:cNvSpPr/>
            <p:nvPr/>
          </p:nvSpPr>
          <p:spPr>
            <a:xfrm>
              <a:off x="3633985" y="2132856"/>
              <a:ext cx="1443982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894EA55F-8F64-2645-84BB-9B1EA8509693}"/>
                </a:ext>
              </a:extLst>
            </p:cNvPr>
            <p:cNvSpPr/>
            <p:nvPr/>
          </p:nvSpPr>
          <p:spPr>
            <a:xfrm>
              <a:off x="3923928" y="2348880"/>
              <a:ext cx="432048" cy="648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5D2554DF-F63A-9948-AD75-CC12E73AC050}"/>
                </a:ext>
              </a:extLst>
            </p:cNvPr>
            <p:cNvSpPr/>
            <p:nvPr/>
          </p:nvSpPr>
          <p:spPr>
            <a:xfrm>
              <a:off x="4411801" y="2320706"/>
              <a:ext cx="432048" cy="648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6172329F-9AB7-D445-B4A1-8F0E143A9EF8}"/>
                </a:ext>
              </a:extLst>
            </p:cNvPr>
            <p:cNvSpPr/>
            <p:nvPr/>
          </p:nvSpPr>
          <p:spPr>
            <a:xfrm>
              <a:off x="3987844" y="2542986"/>
              <a:ext cx="304216" cy="403873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381673FC-2148-BB4D-954D-2615DA28E949}"/>
                </a:ext>
              </a:extLst>
            </p:cNvPr>
            <p:cNvSpPr/>
            <p:nvPr/>
          </p:nvSpPr>
          <p:spPr>
            <a:xfrm>
              <a:off x="4475717" y="2470978"/>
              <a:ext cx="304216" cy="403873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13">
              <a:extLst>
                <a:ext uri="{FF2B5EF4-FFF2-40B4-BE49-F238E27FC236}">
                  <a16:creationId xmlns:a16="http://schemas.microsoft.com/office/drawing/2014/main" id="{52082475-4600-094F-9EC0-D2F7A8F6CF08}"/>
                </a:ext>
              </a:extLst>
            </p:cNvPr>
            <p:cNvSpPr/>
            <p:nvPr/>
          </p:nvSpPr>
          <p:spPr>
            <a:xfrm rot="19929734">
              <a:off x="4091941" y="1486128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14">
              <a:extLst>
                <a:ext uri="{FF2B5EF4-FFF2-40B4-BE49-F238E27FC236}">
                  <a16:creationId xmlns:a16="http://schemas.microsoft.com/office/drawing/2014/main" id="{42360900-5A5B-1842-8196-98EDDA569DA8}"/>
                </a:ext>
              </a:extLst>
            </p:cNvPr>
            <p:cNvSpPr/>
            <p:nvPr/>
          </p:nvSpPr>
          <p:spPr>
            <a:xfrm rot="21327741">
              <a:off x="4189874" y="1349846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15">
              <a:extLst>
                <a:ext uri="{FF2B5EF4-FFF2-40B4-BE49-F238E27FC236}">
                  <a16:creationId xmlns:a16="http://schemas.microsoft.com/office/drawing/2014/main" id="{D242D84F-6DD3-5F4E-A153-A85C66868791}"/>
                </a:ext>
              </a:extLst>
            </p:cNvPr>
            <p:cNvSpPr/>
            <p:nvPr/>
          </p:nvSpPr>
          <p:spPr>
            <a:xfrm rot="19929734">
              <a:off x="4189873" y="1486129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16">
              <a:extLst>
                <a:ext uri="{FF2B5EF4-FFF2-40B4-BE49-F238E27FC236}">
                  <a16:creationId xmlns:a16="http://schemas.microsoft.com/office/drawing/2014/main" id="{3AE91B17-2AB0-0B4E-A350-3BBDFED9CC54}"/>
                </a:ext>
              </a:extLst>
            </p:cNvPr>
            <p:cNvSpPr/>
            <p:nvPr/>
          </p:nvSpPr>
          <p:spPr>
            <a:xfrm rot="565594">
              <a:off x="4283725" y="1420804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17">
              <a:extLst>
                <a:ext uri="{FF2B5EF4-FFF2-40B4-BE49-F238E27FC236}">
                  <a16:creationId xmlns:a16="http://schemas.microsoft.com/office/drawing/2014/main" id="{D5F415A1-EA8E-8548-8988-C5BF835822AE}"/>
                </a:ext>
              </a:extLst>
            </p:cNvPr>
            <p:cNvSpPr/>
            <p:nvPr/>
          </p:nvSpPr>
          <p:spPr>
            <a:xfrm rot="1091446">
              <a:off x="4339792" y="1354124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18">
              <a:extLst>
                <a:ext uri="{FF2B5EF4-FFF2-40B4-BE49-F238E27FC236}">
                  <a16:creationId xmlns:a16="http://schemas.microsoft.com/office/drawing/2014/main" id="{230930D0-BB9D-874C-BD29-86485FDCD32F}"/>
                </a:ext>
              </a:extLst>
            </p:cNvPr>
            <p:cNvSpPr/>
            <p:nvPr/>
          </p:nvSpPr>
          <p:spPr>
            <a:xfrm rot="1091446">
              <a:off x="4403709" y="1493323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19">
              <a:extLst>
                <a:ext uri="{FF2B5EF4-FFF2-40B4-BE49-F238E27FC236}">
                  <a16:creationId xmlns:a16="http://schemas.microsoft.com/office/drawing/2014/main" id="{E02ECA7C-A569-9147-88A9-2C11EF3494A3}"/>
                </a:ext>
              </a:extLst>
            </p:cNvPr>
            <p:cNvSpPr/>
            <p:nvPr/>
          </p:nvSpPr>
          <p:spPr>
            <a:xfrm rot="1406146">
              <a:off x="4516805" y="1448532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20">
              <a:extLst>
                <a:ext uri="{FF2B5EF4-FFF2-40B4-BE49-F238E27FC236}">
                  <a16:creationId xmlns:a16="http://schemas.microsoft.com/office/drawing/2014/main" id="{D3259DD6-4118-5141-AB08-63DEABAC730A}"/>
                </a:ext>
              </a:extLst>
            </p:cNvPr>
            <p:cNvSpPr/>
            <p:nvPr/>
          </p:nvSpPr>
          <p:spPr>
            <a:xfrm rot="1406146">
              <a:off x="4338355" y="1486130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21">
              <a:extLst>
                <a:ext uri="{FF2B5EF4-FFF2-40B4-BE49-F238E27FC236}">
                  <a16:creationId xmlns:a16="http://schemas.microsoft.com/office/drawing/2014/main" id="{CF760A58-9499-E846-B184-9E91381C81F6}"/>
                </a:ext>
              </a:extLst>
            </p:cNvPr>
            <p:cNvSpPr/>
            <p:nvPr/>
          </p:nvSpPr>
          <p:spPr>
            <a:xfrm rot="2768058">
              <a:off x="4471068" y="1514088"/>
              <a:ext cx="144016" cy="55790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22">
              <a:extLst>
                <a:ext uri="{FF2B5EF4-FFF2-40B4-BE49-F238E27FC236}">
                  <a16:creationId xmlns:a16="http://schemas.microsoft.com/office/drawing/2014/main" id="{84F78A29-F617-664D-B99F-479806C1D260}"/>
                </a:ext>
              </a:extLst>
            </p:cNvPr>
            <p:cNvSpPr/>
            <p:nvPr/>
          </p:nvSpPr>
          <p:spPr>
            <a:xfrm>
              <a:off x="4033850" y="3005336"/>
              <a:ext cx="648073" cy="28803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3">
              <a:extLst>
                <a:ext uri="{FF2B5EF4-FFF2-40B4-BE49-F238E27FC236}">
                  <a16:creationId xmlns:a16="http://schemas.microsoft.com/office/drawing/2014/main" id="{C0A0D778-501B-1C4A-9282-F37B9D478E52}"/>
                </a:ext>
              </a:extLst>
            </p:cNvPr>
            <p:cNvSpPr/>
            <p:nvPr/>
          </p:nvSpPr>
          <p:spPr>
            <a:xfrm>
              <a:off x="4559262" y="2704726"/>
              <a:ext cx="71949" cy="8039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7">
              <a:extLst>
                <a:ext uri="{FF2B5EF4-FFF2-40B4-BE49-F238E27FC236}">
                  <a16:creationId xmlns:a16="http://schemas.microsoft.com/office/drawing/2014/main" id="{9F4A20A7-6E8E-2242-A7CC-E108300C2861}"/>
                </a:ext>
              </a:extLst>
            </p:cNvPr>
            <p:cNvSpPr/>
            <p:nvPr/>
          </p:nvSpPr>
          <p:spPr>
            <a:xfrm rot="19628422">
              <a:off x="4475372" y="3219738"/>
              <a:ext cx="115365" cy="1832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AB37595D-771D-D342-8111-6F2E6682FDDB}"/>
                </a:ext>
              </a:extLst>
            </p:cNvPr>
            <p:cNvSpPr/>
            <p:nvPr/>
          </p:nvSpPr>
          <p:spPr>
            <a:xfrm>
              <a:off x="4067943" y="2744924"/>
              <a:ext cx="68855" cy="8039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25">
              <a:extLst>
                <a:ext uri="{FF2B5EF4-FFF2-40B4-BE49-F238E27FC236}">
                  <a16:creationId xmlns:a16="http://schemas.microsoft.com/office/drawing/2014/main" id="{FF5A3FA4-CAAD-FF4F-8FBB-4B35F1692B98}"/>
                </a:ext>
              </a:extLst>
            </p:cNvPr>
            <p:cNvSpPr/>
            <p:nvPr/>
          </p:nvSpPr>
          <p:spPr>
            <a:xfrm flipV="1">
              <a:off x="4031696" y="3176403"/>
              <a:ext cx="648073" cy="2339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6">
              <a:extLst>
                <a:ext uri="{FF2B5EF4-FFF2-40B4-BE49-F238E27FC236}">
                  <a16:creationId xmlns:a16="http://schemas.microsoft.com/office/drawing/2014/main" id="{AB83AF07-9D35-6242-A529-DACC3E72F0E7}"/>
                </a:ext>
              </a:extLst>
            </p:cNvPr>
            <p:cNvSpPr/>
            <p:nvPr/>
          </p:nvSpPr>
          <p:spPr>
            <a:xfrm>
              <a:off x="4051974" y="3068960"/>
              <a:ext cx="611826" cy="1794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28">
              <a:extLst>
                <a:ext uri="{FF2B5EF4-FFF2-40B4-BE49-F238E27FC236}">
                  <a16:creationId xmlns:a16="http://schemas.microsoft.com/office/drawing/2014/main" id="{09CEA279-2F4E-F249-BC0A-4164D6243FD9}"/>
                </a:ext>
              </a:extLst>
            </p:cNvPr>
            <p:cNvSpPr/>
            <p:nvPr/>
          </p:nvSpPr>
          <p:spPr>
            <a:xfrm>
              <a:off x="3717080" y="3562331"/>
              <a:ext cx="1224136" cy="4534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79D11254-8FF0-8E41-8966-F2F120ECDB4B}"/>
                </a:ext>
              </a:extLst>
            </p:cNvPr>
            <p:cNvSpPr/>
            <p:nvPr/>
          </p:nvSpPr>
          <p:spPr>
            <a:xfrm>
              <a:off x="3637807" y="3700072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47">
              <a:extLst>
                <a:ext uri="{FF2B5EF4-FFF2-40B4-BE49-F238E27FC236}">
                  <a16:creationId xmlns:a16="http://schemas.microsoft.com/office/drawing/2014/main" id="{B0CDF2E4-F7AA-2647-B33B-F06FB114DA39}"/>
                </a:ext>
              </a:extLst>
            </p:cNvPr>
            <p:cNvGrpSpPr/>
            <p:nvPr/>
          </p:nvGrpSpPr>
          <p:grpSpPr>
            <a:xfrm>
              <a:off x="3461031" y="5662825"/>
              <a:ext cx="699318" cy="422429"/>
              <a:chOff x="3419504" y="5670870"/>
              <a:chExt cx="699318" cy="422429"/>
            </a:xfrm>
          </p:grpSpPr>
          <p:sp>
            <p:nvSpPr>
              <p:cNvPr id="83" name="Isosceles Triangle 2">
                <a:extLst>
                  <a:ext uri="{FF2B5EF4-FFF2-40B4-BE49-F238E27FC236}">
                    <a16:creationId xmlns:a16="http://schemas.microsoft.com/office/drawing/2014/main" id="{866708CD-824A-A243-BAF3-7E6C08B06CE9}"/>
                  </a:ext>
                </a:extLst>
              </p:cNvPr>
              <p:cNvSpPr/>
              <p:nvPr/>
            </p:nvSpPr>
            <p:spPr>
              <a:xfrm rot="3498780">
                <a:off x="3567714" y="5522660"/>
                <a:ext cx="402897" cy="699318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36">
                <a:extLst>
                  <a:ext uri="{FF2B5EF4-FFF2-40B4-BE49-F238E27FC236}">
                    <a16:creationId xmlns:a16="http://schemas.microsoft.com/office/drawing/2014/main" id="{BE4DC6D6-C77B-7E49-B61D-C0FD485A1C80}"/>
                  </a:ext>
                </a:extLst>
              </p:cNvPr>
              <p:cNvCxnSpPr/>
              <p:nvPr/>
            </p:nvCxnSpPr>
            <p:spPr>
              <a:xfrm flipV="1">
                <a:off x="3491880" y="5848350"/>
                <a:ext cx="265733" cy="100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0">
                <a:extLst>
                  <a:ext uri="{FF2B5EF4-FFF2-40B4-BE49-F238E27FC236}">
                    <a16:creationId xmlns:a16="http://schemas.microsoft.com/office/drawing/2014/main" id="{B98DA2D8-EA9F-0142-A75F-4FFDF95BD974}"/>
                  </a:ext>
                </a:extLst>
              </p:cNvPr>
              <p:cNvCxnSpPr/>
              <p:nvPr/>
            </p:nvCxnSpPr>
            <p:spPr>
              <a:xfrm flipV="1">
                <a:off x="3582464" y="5888831"/>
                <a:ext cx="184674" cy="2044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48">
              <a:extLst>
                <a:ext uri="{FF2B5EF4-FFF2-40B4-BE49-F238E27FC236}">
                  <a16:creationId xmlns:a16="http://schemas.microsoft.com/office/drawing/2014/main" id="{16C7C782-7C9E-EA4A-BB53-71B18EE824E6}"/>
                </a:ext>
              </a:extLst>
            </p:cNvPr>
            <p:cNvGrpSpPr/>
            <p:nvPr/>
          </p:nvGrpSpPr>
          <p:grpSpPr>
            <a:xfrm rot="13337656">
              <a:off x="4816580" y="5542178"/>
              <a:ext cx="699318" cy="422429"/>
              <a:chOff x="3419504" y="5670870"/>
              <a:chExt cx="699318" cy="422429"/>
            </a:xfrm>
          </p:grpSpPr>
          <p:sp>
            <p:nvSpPr>
              <p:cNvPr id="80" name="Isosceles Triangle 49">
                <a:extLst>
                  <a:ext uri="{FF2B5EF4-FFF2-40B4-BE49-F238E27FC236}">
                    <a16:creationId xmlns:a16="http://schemas.microsoft.com/office/drawing/2014/main" id="{AC32E601-A648-9742-AC12-58DD0912C60E}"/>
                  </a:ext>
                </a:extLst>
              </p:cNvPr>
              <p:cNvSpPr/>
              <p:nvPr/>
            </p:nvSpPr>
            <p:spPr>
              <a:xfrm rot="3498780">
                <a:off x="3567714" y="5522660"/>
                <a:ext cx="402897" cy="699318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50">
                <a:extLst>
                  <a:ext uri="{FF2B5EF4-FFF2-40B4-BE49-F238E27FC236}">
                    <a16:creationId xmlns:a16="http://schemas.microsoft.com/office/drawing/2014/main" id="{6B3A83AB-07D8-3141-BA22-E67BA99B6FD8}"/>
                  </a:ext>
                </a:extLst>
              </p:cNvPr>
              <p:cNvCxnSpPr/>
              <p:nvPr/>
            </p:nvCxnSpPr>
            <p:spPr>
              <a:xfrm flipV="1">
                <a:off x="3491880" y="5848350"/>
                <a:ext cx="265733" cy="1009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51">
                <a:extLst>
                  <a:ext uri="{FF2B5EF4-FFF2-40B4-BE49-F238E27FC236}">
                    <a16:creationId xmlns:a16="http://schemas.microsoft.com/office/drawing/2014/main" id="{12E9C0B9-F471-824C-8A63-1DD077A19A19}"/>
                  </a:ext>
                </a:extLst>
              </p:cNvPr>
              <p:cNvCxnSpPr/>
              <p:nvPr/>
            </p:nvCxnSpPr>
            <p:spPr>
              <a:xfrm flipV="1">
                <a:off x="3582464" y="5888831"/>
                <a:ext cx="184674" cy="2044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Oval 32">
              <a:extLst>
                <a:ext uri="{FF2B5EF4-FFF2-40B4-BE49-F238E27FC236}">
                  <a16:creationId xmlns:a16="http://schemas.microsoft.com/office/drawing/2014/main" id="{CB7B6175-75CD-B04F-B939-70AFF1A38C57}"/>
                </a:ext>
              </a:extLst>
            </p:cNvPr>
            <p:cNvSpPr/>
            <p:nvPr/>
          </p:nvSpPr>
          <p:spPr>
            <a:xfrm rot="20015422">
              <a:off x="4709637" y="5175361"/>
              <a:ext cx="144016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1A374142-2D16-3846-A521-A710613F8D19}"/>
                </a:ext>
              </a:extLst>
            </p:cNvPr>
            <p:cNvSpPr/>
            <p:nvPr/>
          </p:nvSpPr>
          <p:spPr>
            <a:xfrm rot="443025">
              <a:off x="3978033" y="5180259"/>
              <a:ext cx="144016" cy="57606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2">
              <a:extLst>
                <a:ext uri="{FF2B5EF4-FFF2-40B4-BE49-F238E27FC236}">
                  <a16:creationId xmlns:a16="http://schemas.microsoft.com/office/drawing/2014/main" id="{E530DE63-6BA0-FC4E-98F7-1AD45B7FEAF1}"/>
                </a:ext>
              </a:extLst>
            </p:cNvPr>
            <p:cNvSpPr/>
            <p:nvPr/>
          </p:nvSpPr>
          <p:spPr>
            <a:xfrm rot="940959">
              <a:off x="2681929" y="3152957"/>
              <a:ext cx="651574" cy="10357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53">
              <a:extLst>
                <a:ext uri="{FF2B5EF4-FFF2-40B4-BE49-F238E27FC236}">
                  <a16:creationId xmlns:a16="http://schemas.microsoft.com/office/drawing/2014/main" id="{75579A04-C425-C240-A1BE-133B50E2D1DC}"/>
                </a:ext>
              </a:extLst>
            </p:cNvPr>
            <p:cNvSpPr/>
            <p:nvPr/>
          </p:nvSpPr>
          <p:spPr>
            <a:xfrm rot="19111015">
              <a:off x="5433587" y="3299781"/>
              <a:ext cx="651574" cy="10357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54">
              <a:extLst>
                <a:ext uri="{FF2B5EF4-FFF2-40B4-BE49-F238E27FC236}">
                  <a16:creationId xmlns:a16="http://schemas.microsoft.com/office/drawing/2014/main" id="{A807C5C6-BF12-3E43-B47D-70A673BDD31B}"/>
                </a:ext>
              </a:extLst>
            </p:cNvPr>
            <p:cNvSpPr/>
            <p:nvPr/>
          </p:nvSpPr>
          <p:spPr>
            <a:xfrm rot="13870594">
              <a:off x="5997568" y="3399070"/>
              <a:ext cx="458432" cy="960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56">
              <a:extLst>
                <a:ext uri="{FF2B5EF4-FFF2-40B4-BE49-F238E27FC236}">
                  <a16:creationId xmlns:a16="http://schemas.microsoft.com/office/drawing/2014/main" id="{42B91AE5-9A33-6942-82FB-131A12F92BCA}"/>
                </a:ext>
              </a:extLst>
            </p:cNvPr>
            <p:cNvSpPr/>
            <p:nvPr/>
          </p:nvSpPr>
          <p:spPr>
            <a:xfrm rot="2745819">
              <a:off x="6468183" y="2953285"/>
              <a:ext cx="361325" cy="1109065"/>
            </a:xfrm>
            <a:prstGeom prst="triangle">
              <a:avLst>
                <a:gd name="adj" fmla="val 9652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57">
              <a:extLst>
                <a:ext uri="{FF2B5EF4-FFF2-40B4-BE49-F238E27FC236}">
                  <a16:creationId xmlns:a16="http://schemas.microsoft.com/office/drawing/2014/main" id="{4608645E-14DF-CB4F-8B70-E4D19D9B4112}"/>
                </a:ext>
              </a:extLst>
            </p:cNvPr>
            <p:cNvSpPr/>
            <p:nvPr/>
          </p:nvSpPr>
          <p:spPr>
            <a:xfrm rot="2745819">
              <a:off x="6483813" y="3014722"/>
              <a:ext cx="284805" cy="948041"/>
            </a:xfrm>
            <a:prstGeom prst="triangle">
              <a:avLst>
                <a:gd name="adj" fmla="val 9652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58">
              <a:extLst>
                <a:ext uri="{FF2B5EF4-FFF2-40B4-BE49-F238E27FC236}">
                  <a16:creationId xmlns:a16="http://schemas.microsoft.com/office/drawing/2014/main" id="{38F0D970-8BF5-A249-A819-D3B86A645995}"/>
                </a:ext>
              </a:extLst>
            </p:cNvPr>
            <p:cNvSpPr/>
            <p:nvPr/>
          </p:nvSpPr>
          <p:spPr>
            <a:xfrm rot="20851330">
              <a:off x="2717641" y="3777038"/>
              <a:ext cx="458432" cy="9608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59">
              <a:extLst>
                <a:ext uri="{FF2B5EF4-FFF2-40B4-BE49-F238E27FC236}">
                  <a16:creationId xmlns:a16="http://schemas.microsoft.com/office/drawing/2014/main" id="{3949DF22-BE6D-294C-AA78-EB4FD197E91B}"/>
                </a:ext>
              </a:extLst>
            </p:cNvPr>
            <p:cNvSpPr/>
            <p:nvPr/>
          </p:nvSpPr>
          <p:spPr>
            <a:xfrm rot="9272807">
              <a:off x="2904444" y="4178584"/>
              <a:ext cx="284805" cy="948041"/>
            </a:xfrm>
            <a:prstGeom prst="triangle">
              <a:avLst>
                <a:gd name="adj" fmla="val 9652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60">
              <a:extLst>
                <a:ext uri="{FF2B5EF4-FFF2-40B4-BE49-F238E27FC236}">
                  <a16:creationId xmlns:a16="http://schemas.microsoft.com/office/drawing/2014/main" id="{0A47F40F-6633-264B-A163-ECAA8B50F6E6}"/>
                </a:ext>
              </a:extLst>
            </p:cNvPr>
            <p:cNvSpPr/>
            <p:nvPr/>
          </p:nvSpPr>
          <p:spPr>
            <a:xfrm rot="9272807">
              <a:off x="2932633" y="4039301"/>
              <a:ext cx="284805" cy="948041"/>
            </a:xfrm>
            <a:prstGeom prst="triangle">
              <a:avLst>
                <a:gd name="adj" fmla="val 9652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61">
              <a:extLst>
                <a:ext uri="{FF2B5EF4-FFF2-40B4-BE49-F238E27FC236}">
                  <a16:creationId xmlns:a16="http://schemas.microsoft.com/office/drawing/2014/main" id="{6A43E902-B2C8-D34F-80AA-8BD691153A50}"/>
                </a:ext>
              </a:extLst>
            </p:cNvPr>
            <p:cNvSpPr/>
            <p:nvPr/>
          </p:nvSpPr>
          <p:spPr>
            <a:xfrm rot="9272807">
              <a:off x="2932633" y="3900745"/>
              <a:ext cx="284805" cy="948041"/>
            </a:xfrm>
            <a:prstGeom prst="triangle">
              <a:avLst>
                <a:gd name="adj" fmla="val 9652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64F770DC-BF1C-D24C-90EB-937A20AFC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91" y="1551145"/>
            <a:ext cx="1575794" cy="157579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E560197-7D1D-8340-B83B-7EDC22F02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2537">
            <a:off x="1724441" y="3145116"/>
            <a:ext cx="2819421" cy="28194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D89DBBD-911E-9B43-9F78-2D4D45F9B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25" y="3043578"/>
            <a:ext cx="10287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3648"/>
      </p:ext>
    </p:extLst>
  </p:cSld>
  <p:clrMapOvr>
    <a:masterClrMapping/>
  </p:clrMapOvr>
  <p:transition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Kép 54">
            <a:extLst>
              <a:ext uri="{FF2B5EF4-FFF2-40B4-BE49-F238E27FC236}">
                <a16:creationId xmlns:a16="http://schemas.microsoft.com/office/drawing/2014/main" id="{19F6EE24-8C9A-BA46-A772-D735829B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50791" flipH="1">
            <a:off x="3189150" y="2756394"/>
            <a:ext cx="5208418" cy="6133222"/>
          </a:xfrm>
          <a:prstGeom prst="rect">
            <a:avLst/>
          </a:prstGeom>
        </p:spPr>
      </p:pic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 may fail just like waterfall</a:t>
            </a:r>
            <a:br>
              <a:rPr lang="en-US"/>
            </a:br>
            <a:r>
              <a:rPr lang="en-US"/>
              <a:t>(if you do not communicate</a:t>
            </a:r>
            <a:br>
              <a:rPr lang="en-US"/>
            </a:br>
            <a:r>
              <a:rPr lang="en-US"/>
              <a:t>with the customer enough)</a:t>
            </a:r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85BBE5F-BCA1-384D-A503-000C956CDDF9}"/>
              </a:ext>
            </a:extLst>
          </p:cNvPr>
          <p:cNvGrpSpPr/>
          <p:nvPr/>
        </p:nvGrpSpPr>
        <p:grpSpPr>
          <a:xfrm rot="21194374">
            <a:off x="2083704" y="2184655"/>
            <a:ext cx="4861801" cy="4083081"/>
            <a:chOff x="1930522" y="3908547"/>
            <a:chExt cx="4861801" cy="4083081"/>
          </a:xfrm>
        </p:grpSpPr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CA9F1367-093D-CC4C-BF64-0C88558D0FCF}"/>
                </a:ext>
              </a:extLst>
            </p:cNvPr>
            <p:cNvSpPr/>
            <p:nvPr/>
          </p:nvSpPr>
          <p:spPr>
            <a:xfrm>
              <a:off x="2585289" y="4356153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Ív 56">
              <a:extLst>
                <a:ext uri="{FF2B5EF4-FFF2-40B4-BE49-F238E27FC236}">
                  <a16:creationId xmlns:a16="http://schemas.microsoft.com/office/drawing/2014/main" id="{73AEA8DE-6961-8947-AABA-CDAA86273778}"/>
                </a:ext>
              </a:extLst>
            </p:cNvPr>
            <p:cNvSpPr/>
            <p:nvPr/>
          </p:nvSpPr>
          <p:spPr>
            <a:xfrm flipH="1">
              <a:off x="5598648" y="4353428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Ív 57">
              <a:extLst>
                <a:ext uri="{FF2B5EF4-FFF2-40B4-BE49-F238E27FC236}">
                  <a16:creationId xmlns:a16="http://schemas.microsoft.com/office/drawing/2014/main" id="{D0B55B49-0C12-4E48-9A74-F0E5E29306C3}"/>
                </a:ext>
              </a:extLst>
            </p:cNvPr>
            <p:cNvSpPr/>
            <p:nvPr/>
          </p:nvSpPr>
          <p:spPr>
            <a:xfrm flipH="1">
              <a:off x="4132308" y="4375095"/>
              <a:ext cx="1098847" cy="1033440"/>
            </a:xfrm>
            <a:prstGeom prst="arc">
              <a:avLst>
                <a:gd name="adj1" fmla="val 11393044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A59F2128-65E5-C346-BA54-9364C26F8F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6074" y="4109652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nger 2">
              <a:extLst>
                <a:ext uri="{FF2B5EF4-FFF2-40B4-BE49-F238E27FC236}">
                  <a16:creationId xmlns:a16="http://schemas.microsoft.com/office/drawing/2014/main" id="{FC426A2A-81B6-5E41-8ABC-2DA43A458A0C}"/>
                </a:ext>
              </a:extLst>
            </p:cNvPr>
            <p:cNvSpPr/>
            <p:nvPr/>
          </p:nvSpPr>
          <p:spPr>
            <a:xfrm>
              <a:off x="3743277" y="3994245"/>
              <a:ext cx="389032" cy="399738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nger 39">
              <a:extLst>
                <a:ext uri="{FF2B5EF4-FFF2-40B4-BE49-F238E27FC236}">
                  <a16:creationId xmlns:a16="http://schemas.microsoft.com/office/drawing/2014/main" id="{95D1C543-1DEE-B740-B8A5-ED1D0AE2C9D8}"/>
                </a:ext>
              </a:extLst>
            </p:cNvPr>
            <p:cNvSpPr/>
            <p:nvPr/>
          </p:nvSpPr>
          <p:spPr>
            <a:xfrm>
              <a:off x="5231154" y="3994245"/>
              <a:ext cx="367493" cy="3997383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</a:t>
              </a:r>
            </a:p>
          </p:txBody>
        </p:sp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406D5374-801B-9D4D-82A9-FBBE065D3223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>
              <a:off x="1930522" y="4048024"/>
              <a:ext cx="230224" cy="65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éz 40">
              <a:extLst>
                <a:ext uri="{FF2B5EF4-FFF2-40B4-BE49-F238E27FC236}">
                  <a16:creationId xmlns:a16="http://schemas.microsoft.com/office/drawing/2014/main" id="{9FEEEB27-125D-254E-843B-85277A34C21B}"/>
                </a:ext>
              </a:extLst>
            </p:cNvPr>
            <p:cNvSpPr/>
            <p:nvPr/>
          </p:nvSpPr>
          <p:spPr>
            <a:xfrm flipH="1">
              <a:off x="3000292" y="3908547"/>
              <a:ext cx="3353393" cy="284199"/>
            </a:xfrm>
            <a:prstGeom prst="trapezoid">
              <a:avLst>
                <a:gd name="adj" fmla="val 78335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6402C872-A96C-DB4D-8C12-6A601AF1B1DF}"/>
                </a:ext>
              </a:extLst>
            </p:cNvPr>
            <p:cNvCxnSpPr/>
            <p:nvPr/>
          </p:nvCxnSpPr>
          <p:spPr>
            <a:xfrm>
              <a:off x="2258704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AEAB1D0B-9A9F-7D42-9A05-D9A4DE37A599}"/>
                </a:ext>
              </a:extLst>
            </p:cNvPr>
            <p:cNvCxnSpPr/>
            <p:nvPr/>
          </p:nvCxnSpPr>
          <p:spPr>
            <a:xfrm>
              <a:off x="2734731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81864F69-AED2-AB40-967F-4505A22B67E7}"/>
                </a:ext>
              </a:extLst>
            </p:cNvPr>
            <p:cNvCxnSpPr/>
            <p:nvPr/>
          </p:nvCxnSpPr>
          <p:spPr>
            <a:xfrm>
              <a:off x="3210758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8E9B26B0-4C73-CC4E-910D-AF2A682D2BBD}"/>
                </a:ext>
              </a:extLst>
            </p:cNvPr>
            <p:cNvCxnSpPr/>
            <p:nvPr/>
          </p:nvCxnSpPr>
          <p:spPr>
            <a:xfrm>
              <a:off x="3686785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FF792181-69CC-124B-B7C7-E399C6AE8BD1}"/>
                </a:ext>
              </a:extLst>
            </p:cNvPr>
            <p:cNvCxnSpPr/>
            <p:nvPr/>
          </p:nvCxnSpPr>
          <p:spPr>
            <a:xfrm>
              <a:off x="4162812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>
              <a:extLst>
                <a:ext uri="{FF2B5EF4-FFF2-40B4-BE49-F238E27FC236}">
                  <a16:creationId xmlns:a16="http://schemas.microsoft.com/office/drawing/2014/main" id="{D0633023-DE9F-154D-B5DA-AAE44576B93E}"/>
                </a:ext>
              </a:extLst>
            </p:cNvPr>
            <p:cNvCxnSpPr/>
            <p:nvPr/>
          </p:nvCxnSpPr>
          <p:spPr>
            <a:xfrm>
              <a:off x="4638839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id="{5EC665FA-1BA3-6A44-A469-130915F3156E}"/>
                </a:ext>
              </a:extLst>
            </p:cNvPr>
            <p:cNvCxnSpPr/>
            <p:nvPr/>
          </p:nvCxnSpPr>
          <p:spPr>
            <a:xfrm>
              <a:off x="5114866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id="{B80A155A-1D5A-5044-A792-654A13C6468C}"/>
                </a:ext>
              </a:extLst>
            </p:cNvPr>
            <p:cNvCxnSpPr/>
            <p:nvPr/>
          </p:nvCxnSpPr>
          <p:spPr>
            <a:xfrm>
              <a:off x="5590893" y="4048024"/>
              <a:ext cx="28676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apéz 51">
              <a:extLst>
                <a:ext uri="{FF2B5EF4-FFF2-40B4-BE49-F238E27FC236}">
                  <a16:creationId xmlns:a16="http://schemas.microsoft.com/office/drawing/2014/main" id="{0CA9A290-0961-9F43-AD0C-A1CA09F29233}"/>
                </a:ext>
              </a:extLst>
            </p:cNvPr>
            <p:cNvSpPr/>
            <p:nvPr/>
          </p:nvSpPr>
          <p:spPr>
            <a:xfrm flipH="1" flipV="1">
              <a:off x="3000292" y="4168445"/>
              <a:ext cx="3353393" cy="182675"/>
            </a:xfrm>
            <a:prstGeom prst="trapezoid">
              <a:avLst>
                <a:gd name="adj" fmla="val 7940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4" name="Kép 53">
            <a:extLst>
              <a:ext uri="{FF2B5EF4-FFF2-40B4-BE49-F238E27FC236}">
                <a16:creationId xmlns:a16="http://schemas.microsoft.com/office/drawing/2014/main" id="{67C5F5F5-8F60-104B-875E-FB6A1E127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141" y="4117955"/>
            <a:ext cx="2975288" cy="1672509"/>
          </a:xfrm>
          <a:prstGeom prst="rect">
            <a:avLst/>
          </a:prstGeom>
        </p:spPr>
      </p:pic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8CAA6751-7244-5449-90E4-FE39240273F7}"/>
              </a:ext>
            </a:extLst>
          </p:cNvPr>
          <p:cNvGrpSpPr/>
          <p:nvPr/>
        </p:nvGrpSpPr>
        <p:grpSpPr>
          <a:xfrm>
            <a:off x="7556802" y="583115"/>
            <a:ext cx="1658221" cy="1393040"/>
            <a:chOff x="-2845592" y="166574"/>
            <a:chExt cx="2845592" cy="2390527"/>
          </a:xfrm>
        </p:grpSpPr>
        <p:pic>
          <p:nvPicPr>
            <p:cNvPr id="60" name="Kép 59">
              <a:extLst>
                <a:ext uri="{FF2B5EF4-FFF2-40B4-BE49-F238E27FC236}">
                  <a16:creationId xmlns:a16="http://schemas.microsoft.com/office/drawing/2014/main" id="{EA97456C-E6AA-CC4F-8E2E-F872210F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845592" y="166574"/>
              <a:ext cx="2744182" cy="2390527"/>
            </a:xfrm>
            <a:prstGeom prst="rect">
              <a:avLst/>
            </a:prstGeom>
          </p:spPr>
        </p:pic>
        <p:sp>
          <p:nvSpPr>
            <p:cNvPr id="61" name="Téglalap 60">
              <a:extLst>
                <a:ext uri="{FF2B5EF4-FFF2-40B4-BE49-F238E27FC236}">
                  <a16:creationId xmlns:a16="http://schemas.microsoft.com/office/drawing/2014/main" id="{A7E0E137-F578-0941-8CB9-EA2FA7617C81}"/>
                </a:ext>
              </a:extLst>
            </p:cNvPr>
            <p:cNvSpPr/>
            <p:nvPr/>
          </p:nvSpPr>
          <p:spPr>
            <a:xfrm>
              <a:off x="-489098" y="2044945"/>
              <a:ext cx="489098" cy="40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193DA615-F818-2341-96B2-BBFCDA30561B}"/>
              </a:ext>
            </a:extLst>
          </p:cNvPr>
          <p:cNvSpPr txBox="1"/>
          <p:nvPr/>
        </p:nvSpPr>
        <p:spPr>
          <a:xfrm>
            <a:off x="149964" y="4792005"/>
            <a:ext cx="304065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words like sprint, epic, </a:t>
            </a:r>
            <a:r>
              <a:rPr lang="en-US" sz="2800" dirty="0" err="1"/>
              <a:t>jira</a:t>
            </a:r>
            <a:r>
              <a:rPr lang="en-US" sz="2800" dirty="0"/>
              <a:t>, scrum or </a:t>
            </a:r>
            <a:r>
              <a:rPr lang="en-US" sz="2800" dirty="0" err="1"/>
              <a:t>nodejs</a:t>
            </a:r>
            <a:r>
              <a:rPr lang="en-US" sz="2800" dirty="0"/>
              <a:t> do not make</a:t>
            </a:r>
          </a:p>
          <a:p>
            <a:r>
              <a:rPr lang="en-US" sz="2800" dirty="0"/>
              <a:t>you agile...</a:t>
            </a:r>
          </a:p>
        </p:txBody>
      </p:sp>
    </p:spTree>
    <p:extLst>
      <p:ext uri="{BB962C8B-B14F-4D97-AF65-F5344CB8AC3E}">
        <p14:creationId xmlns:p14="http://schemas.microsoft.com/office/powerpoint/2010/main" val="30949012"/>
      </p:ext>
    </p:extLst>
  </p:cSld>
  <p:clrMapOvr>
    <a:masterClrMapping/>
  </p:clrMapOvr>
  <p:transition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DA4102-F6B2-AD45-918B-760E7023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3749"/>
            <a:ext cx="7886700" cy="1325563"/>
          </a:xfrm>
        </p:spPr>
        <p:txBody>
          <a:bodyPr/>
          <a:lstStyle/>
          <a:p>
            <a:r>
              <a:rPr lang="en-US"/>
              <a:t>waterfall or agile?</a:t>
            </a:r>
          </a:p>
        </p:txBody>
      </p:sp>
    </p:spTree>
    <p:extLst>
      <p:ext uri="{BB962C8B-B14F-4D97-AF65-F5344CB8AC3E}">
        <p14:creationId xmlns:p14="http://schemas.microsoft.com/office/powerpoint/2010/main" val="107197537"/>
      </p:ext>
    </p:extLst>
  </p:cSld>
  <p:clrMapOvr>
    <a:masterClrMapping/>
  </p:clrMapOvr>
  <p:transition advTm="4000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0CBCE-12B7-8E4B-9594-D4EA1B0A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0412"/>
            <a:ext cx="7886700" cy="5045614"/>
          </a:xfrm>
        </p:spPr>
        <p:txBody>
          <a:bodyPr>
            <a:normAutofit/>
          </a:bodyPr>
          <a:lstStyle/>
          <a:p>
            <a:r>
              <a:rPr lang="en-US" sz="3900" dirty="0"/>
              <a:t>waterfall can deliver the same results faster and cheaper...</a:t>
            </a:r>
            <a:br>
              <a:rPr lang="en-US" sz="3900" dirty="0"/>
            </a:br>
            <a:r>
              <a:rPr lang="en-US" sz="3900" dirty="0"/>
              <a:t>if customers can tell what they need</a:t>
            </a:r>
            <a:br>
              <a:rPr lang="en-US" sz="3900" dirty="0"/>
            </a:b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agile will deliver something useful</a:t>
            </a:r>
            <a:br>
              <a:rPr lang="en-US" sz="3900" dirty="0"/>
            </a:br>
            <a:r>
              <a:rPr lang="en-US" sz="3900" dirty="0"/>
              <a:t>even if </a:t>
            </a:r>
            <a:r>
              <a:rPr lang="en-US" sz="3900" dirty="0" err="1"/>
              <a:t>reqs</a:t>
            </a:r>
            <a:r>
              <a:rPr lang="en-US" sz="3900" dirty="0"/>
              <a:t> are not known in advance</a:t>
            </a:r>
          </a:p>
        </p:txBody>
      </p:sp>
    </p:spTree>
    <p:extLst>
      <p:ext uri="{BB962C8B-B14F-4D97-AF65-F5344CB8AC3E}">
        <p14:creationId xmlns:p14="http://schemas.microsoft.com/office/powerpoint/2010/main" val="3856474271"/>
      </p:ext>
    </p:extLst>
  </p:cSld>
  <p:clrMapOvr>
    <a:masterClrMapping/>
  </p:clrMapOvr>
  <p:transition advTm="10000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0CBCE-12B7-8E4B-9594-D4EA1B0A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4" y="1010412"/>
            <a:ext cx="8334532" cy="5045614"/>
          </a:xfrm>
        </p:spPr>
        <p:txBody>
          <a:bodyPr>
            <a:normAutofit/>
          </a:bodyPr>
          <a:lstStyle/>
          <a:p>
            <a:r>
              <a:rPr lang="en-US" sz="3900" dirty="0"/>
              <a:t>waterfall can better measure progress and can tell if you are in budget;</a:t>
            </a:r>
            <a:br>
              <a:rPr lang="en-US" sz="3900" dirty="0"/>
            </a:br>
            <a:r>
              <a:rPr lang="en-US" sz="3900" dirty="0"/>
              <a:t>…still, the project may fail completely</a:t>
            </a:r>
            <a:br>
              <a:rPr lang="en-US" sz="3900" dirty="0"/>
            </a:b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agile will always deliver </a:t>
            </a:r>
            <a:r>
              <a:rPr lang="en-US" sz="3900" i="1" dirty="0"/>
              <a:t>something</a:t>
            </a:r>
            <a:r>
              <a:rPr lang="en-US" sz="3900" dirty="0"/>
              <a:t>;</a:t>
            </a:r>
            <a:br>
              <a:rPr lang="en-US" sz="3900" dirty="0"/>
            </a:br>
            <a:r>
              <a:rPr lang="en-US" sz="3900" dirty="0"/>
              <a:t>hard to foresee what exactly, and</a:t>
            </a:r>
            <a:br>
              <a:rPr lang="en-US" sz="3900" dirty="0"/>
            </a:br>
            <a:r>
              <a:rPr lang="en-US" sz="3900" dirty="0"/>
              <a:t>hard to plan budget &amp; measure progress</a:t>
            </a:r>
            <a:br>
              <a:rPr lang="en-US" sz="3900" dirty="0"/>
            </a:b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3638439580"/>
      </p:ext>
    </p:extLst>
  </p:cSld>
  <p:clrMapOvr>
    <a:masterClrMapping/>
  </p:clrMapOvr>
  <p:transition advTm="15000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60CBCE-12B7-8E4B-9594-D4EA1B0A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1010412"/>
            <a:ext cx="8652680" cy="5045614"/>
          </a:xfrm>
        </p:spPr>
        <p:txBody>
          <a:bodyPr>
            <a:normAutofit/>
          </a:bodyPr>
          <a:lstStyle/>
          <a:p>
            <a:r>
              <a:rPr lang="en-US" sz="3900" dirty="0"/>
              <a:t>waterfall is better at fulfilling a contract</a:t>
            </a:r>
            <a:br>
              <a:rPr lang="en-US" sz="3900" dirty="0"/>
            </a:b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agile is better at making customers happy</a:t>
            </a:r>
            <a:br>
              <a:rPr lang="en-US" sz="3900" dirty="0"/>
            </a:br>
            <a:r>
              <a:rPr lang="en-US" sz="3900" dirty="0"/>
              <a:t>(if they accept uncertainty and if</a:t>
            </a:r>
            <a:br>
              <a:rPr lang="en-US" sz="3900" dirty="0"/>
            </a:br>
            <a:r>
              <a:rPr lang="en-US" sz="3900" dirty="0"/>
              <a:t>you can release quickly and get feedback)</a:t>
            </a:r>
          </a:p>
        </p:txBody>
      </p:sp>
    </p:spTree>
    <p:extLst>
      <p:ext uri="{BB962C8B-B14F-4D97-AF65-F5344CB8AC3E}">
        <p14:creationId xmlns:p14="http://schemas.microsoft.com/office/powerpoint/2010/main" val="1048090749"/>
      </p:ext>
    </p:extLst>
  </p:cSld>
  <p:clrMapOvr>
    <a:masterClrMapping/>
  </p:clrMapOvr>
  <p:transition advTm="10000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BC93DA-2A85-6A43-9446-D6588039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0587"/>
            <a:ext cx="78867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EDF5C4-7CF5-0543-9EF7-B3DD7FAA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38637"/>
            <a:ext cx="9144000" cy="2519363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this animation has been made for non-commercial purpose, for fun; characters (in bitmap images) are properties of their respective owners, like Hanna-Barbera, Disney, etc.; the rest of this animation – excluding the copyrighted bitmap images – has been created by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istvan@berta.hu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and is released on 2018-09-30 under 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Creative Commons </a:t>
            </a:r>
            <a:r>
              <a:rPr lang="en-US" sz="1600" dirty="0">
                <a:hlinkClick r:id="rId3"/>
              </a:rPr>
              <a:t>CC BY 4.0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0033308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F3367-DC7E-514B-89EF-B0D0D33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/>
          <a:lstStyle/>
          <a:p>
            <a:r>
              <a:rPr lang="en-US"/>
              <a:t>waterfall example</a:t>
            </a:r>
          </a:p>
        </p:txBody>
      </p:sp>
    </p:spTree>
    <p:extLst>
      <p:ext uri="{BB962C8B-B14F-4D97-AF65-F5344CB8AC3E}">
        <p14:creationId xmlns:p14="http://schemas.microsoft.com/office/powerpoint/2010/main" val="2311672691"/>
      </p:ext>
    </p:extLst>
  </p:cSld>
  <p:clrMapOvr>
    <a:masterClrMapping/>
  </p:clrMapOvr>
  <p:transition advTm="40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1003840C-EB46-2C41-9C1D-567522F39E10}"/>
              </a:ext>
            </a:extLst>
          </p:cNvPr>
          <p:cNvGrpSpPr/>
          <p:nvPr/>
        </p:nvGrpSpPr>
        <p:grpSpPr>
          <a:xfrm>
            <a:off x="3797660" y="1234179"/>
            <a:ext cx="3122652" cy="5238798"/>
            <a:chOff x="7943079" y="-1642269"/>
            <a:chExt cx="3122652" cy="5238798"/>
          </a:xfrm>
        </p:grpSpPr>
        <p:grpSp>
          <p:nvGrpSpPr>
            <p:cNvPr id="59" name="Csoportba foglalás 58">
              <a:extLst>
                <a:ext uri="{FF2B5EF4-FFF2-40B4-BE49-F238E27FC236}">
                  <a16:creationId xmlns:a16="http://schemas.microsoft.com/office/drawing/2014/main" id="{DE810E38-7839-9B44-A95C-42189842B344}"/>
                </a:ext>
              </a:extLst>
            </p:cNvPr>
            <p:cNvGrpSpPr/>
            <p:nvPr/>
          </p:nvGrpSpPr>
          <p:grpSpPr>
            <a:xfrm>
              <a:off x="8219015" y="21674"/>
              <a:ext cx="2743054" cy="1890819"/>
              <a:chOff x="5988575" y="3795213"/>
              <a:chExt cx="4490354" cy="3095253"/>
            </a:xfrm>
          </p:grpSpPr>
          <p:sp>
            <p:nvSpPr>
              <p:cNvPr id="63" name="Trapéz 62">
                <a:extLst>
                  <a:ext uri="{FF2B5EF4-FFF2-40B4-BE49-F238E27FC236}">
                    <a16:creationId xmlns:a16="http://schemas.microsoft.com/office/drawing/2014/main" id="{EA4431AB-C415-1846-A1A9-789449E8E17A}"/>
                  </a:ext>
                </a:extLst>
              </p:cNvPr>
              <p:cNvSpPr/>
              <p:nvPr/>
            </p:nvSpPr>
            <p:spPr>
              <a:xfrm flipH="1">
                <a:off x="5988575" y="3795213"/>
                <a:ext cx="4121624" cy="2599899"/>
              </a:xfrm>
              <a:prstGeom prst="trapezoid">
                <a:avLst>
                  <a:gd name="adj" fmla="val 33399"/>
                </a:avLst>
              </a:prstGeom>
              <a:solidFill>
                <a:srgbClr val="00B05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rapéz 63">
                <a:extLst>
                  <a:ext uri="{FF2B5EF4-FFF2-40B4-BE49-F238E27FC236}">
                    <a16:creationId xmlns:a16="http://schemas.microsoft.com/office/drawing/2014/main" id="{0532DE9D-E4CA-3E4D-BE1D-61EBDFDC50B7}"/>
                  </a:ext>
                </a:extLst>
              </p:cNvPr>
              <p:cNvSpPr/>
              <p:nvPr/>
            </p:nvSpPr>
            <p:spPr>
              <a:xfrm flipH="1">
                <a:off x="6225136" y="3994245"/>
                <a:ext cx="4121624" cy="2599899"/>
              </a:xfrm>
              <a:prstGeom prst="trapezoid">
                <a:avLst>
                  <a:gd name="adj" fmla="val 33399"/>
                </a:avLst>
              </a:prstGeom>
              <a:solidFill>
                <a:srgbClr val="00B05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omboid 64">
                <a:extLst>
                  <a:ext uri="{FF2B5EF4-FFF2-40B4-BE49-F238E27FC236}">
                    <a16:creationId xmlns:a16="http://schemas.microsoft.com/office/drawing/2014/main" id="{6D96942F-9893-2D47-B83A-208DF15AA102}"/>
                  </a:ext>
                </a:extLst>
              </p:cNvPr>
              <p:cNvSpPr/>
              <p:nvPr/>
            </p:nvSpPr>
            <p:spPr>
              <a:xfrm flipH="1">
                <a:off x="6950743" y="3908547"/>
                <a:ext cx="2968388" cy="284199"/>
              </a:xfrm>
              <a:prstGeom prst="parallelogram">
                <a:avLst>
                  <a:gd name="adj" fmla="val 77044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Egyenes összekötő 65">
                <a:extLst>
                  <a:ext uri="{FF2B5EF4-FFF2-40B4-BE49-F238E27FC236}">
                    <a16:creationId xmlns:a16="http://schemas.microsoft.com/office/drawing/2014/main" id="{4011219C-51AE-AC4B-8BAD-F5F5C68B18E5}"/>
                  </a:ext>
                </a:extLst>
              </p:cNvPr>
              <p:cNvCxnSpPr/>
              <p:nvPr/>
            </p:nvCxnSpPr>
            <p:spPr>
              <a:xfrm flipH="1">
                <a:off x="9009252" y="4051520"/>
                <a:ext cx="28676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gyenes összekötő 66">
                <a:extLst>
                  <a:ext uri="{FF2B5EF4-FFF2-40B4-BE49-F238E27FC236}">
                    <a16:creationId xmlns:a16="http://schemas.microsoft.com/office/drawing/2014/main" id="{7826064A-366F-8D40-8E6D-D9754A47F9C9}"/>
                  </a:ext>
                </a:extLst>
              </p:cNvPr>
              <p:cNvCxnSpPr/>
              <p:nvPr/>
            </p:nvCxnSpPr>
            <p:spPr>
              <a:xfrm flipH="1">
                <a:off x="8504979" y="4050646"/>
                <a:ext cx="28676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gyenes összekötő 67">
                <a:extLst>
                  <a:ext uri="{FF2B5EF4-FFF2-40B4-BE49-F238E27FC236}">
                    <a16:creationId xmlns:a16="http://schemas.microsoft.com/office/drawing/2014/main" id="{9497CAFB-6CEE-9D49-830F-5220A3D750AB}"/>
                  </a:ext>
                </a:extLst>
              </p:cNvPr>
              <p:cNvCxnSpPr/>
              <p:nvPr/>
            </p:nvCxnSpPr>
            <p:spPr>
              <a:xfrm flipH="1">
                <a:off x="8000706" y="4049772"/>
                <a:ext cx="28676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gyenes összekötő 68">
                <a:extLst>
                  <a:ext uri="{FF2B5EF4-FFF2-40B4-BE49-F238E27FC236}">
                    <a16:creationId xmlns:a16="http://schemas.microsoft.com/office/drawing/2014/main" id="{D6DA8C83-9270-7E49-82D3-7F7B56DB673F}"/>
                  </a:ext>
                </a:extLst>
              </p:cNvPr>
              <p:cNvCxnSpPr/>
              <p:nvPr/>
            </p:nvCxnSpPr>
            <p:spPr>
              <a:xfrm flipH="1">
                <a:off x="7496433" y="4048898"/>
                <a:ext cx="28676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rapéz 69">
                <a:extLst>
                  <a:ext uri="{FF2B5EF4-FFF2-40B4-BE49-F238E27FC236}">
                    <a16:creationId xmlns:a16="http://schemas.microsoft.com/office/drawing/2014/main" id="{9FF1A275-C64A-E24C-91B8-5A35790E0D25}"/>
                  </a:ext>
                </a:extLst>
              </p:cNvPr>
              <p:cNvSpPr/>
              <p:nvPr/>
            </p:nvSpPr>
            <p:spPr>
              <a:xfrm flipH="1">
                <a:off x="6357305" y="4290567"/>
                <a:ext cx="4121624" cy="2599899"/>
              </a:xfrm>
              <a:prstGeom prst="trapezoid">
                <a:avLst>
                  <a:gd name="adj" fmla="val 3339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1" name="Romboid 70">
                <a:extLst>
                  <a:ext uri="{FF2B5EF4-FFF2-40B4-BE49-F238E27FC236}">
                    <a16:creationId xmlns:a16="http://schemas.microsoft.com/office/drawing/2014/main" id="{C47F619D-406B-CD45-A97C-42BCA86BFD27}"/>
                  </a:ext>
                </a:extLst>
              </p:cNvPr>
              <p:cNvSpPr/>
              <p:nvPr/>
            </p:nvSpPr>
            <p:spPr>
              <a:xfrm rot="6506094">
                <a:off x="5847036" y="4539551"/>
                <a:ext cx="1907224" cy="506575"/>
              </a:xfrm>
              <a:prstGeom prst="parallelogram">
                <a:avLst>
                  <a:gd name="adj" fmla="val 668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rapéz 71">
                <a:extLst>
                  <a:ext uri="{FF2B5EF4-FFF2-40B4-BE49-F238E27FC236}">
                    <a16:creationId xmlns:a16="http://schemas.microsoft.com/office/drawing/2014/main" id="{C7978A72-A33D-CA40-83F4-028CE2F2EB75}"/>
                  </a:ext>
                </a:extLst>
              </p:cNvPr>
              <p:cNvSpPr/>
              <p:nvPr/>
            </p:nvSpPr>
            <p:spPr>
              <a:xfrm flipH="1">
                <a:off x="7109656" y="4290254"/>
                <a:ext cx="3364175" cy="354903"/>
              </a:xfrm>
              <a:prstGeom prst="trapezoid">
                <a:avLst>
                  <a:gd name="adj" fmla="val 33399"/>
                </a:avLst>
              </a:prstGeom>
              <a:solidFill>
                <a:srgbClr val="00B05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Kettős hullám 59">
              <a:extLst>
                <a:ext uri="{FF2B5EF4-FFF2-40B4-BE49-F238E27FC236}">
                  <a16:creationId xmlns:a16="http://schemas.microsoft.com/office/drawing/2014/main" id="{47B7E75D-DC05-1F47-8F2C-B9438F77BEFA}"/>
                </a:ext>
              </a:extLst>
            </p:cNvPr>
            <p:cNvSpPr/>
            <p:nvPr/>
          </p:nvSpPr>
          <p:spPr>
            <a:xfrm flipH="1">
              <a:off x="8109944" y="856375"/>
              <a:ext cx="1276207" cy="1719618"/>
            </a:xfrm>
            <a:prstGeom prst="doubleWave">
              <a:avLst>
                <a:gd name="adj1" fmla="val 7788"/>
                <a:gd name="adj2" fmla="val -9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Hullám 60">
              <a:extLst>
                <a:ext uri="{FF2B5EF4-FFF2-40B4-BE49-F238E27FC236}">
                  <a16:creationId xmlns:a16="http://schemas.microsoft.com/office/drawing/2014/main" id="{67BB4CE6-30B9-8443-B086-952EF77664EB}"/>
                </a:ext>
              </a:extLst>
            </p:cNvPr>
            <p:cNvSpPr/>
            <p:nvPr/>
          </p:nvSpPr>
          <p:spPr>
            <a:xfrm flipH="1">
              <a:off x="7943079" y="-215151"/>
              <a:ext cx="3122652" cy="3811680"/>
            </a:xfrm>
            <a:prstGeom prst="wave">
              <a:avLst>
                <a:gd name="adj1" fmla="val 20000"/>
                <a:gd name="adj2" fmla="val -7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Kép 61">
              <a:extLst>
                <a:ext uri="{FF2B5EF4-FFF2-40B4-BE49-F238E27FC236}">
                  <a16:creationId xmlns:a16="http://schemas.microsoft.com/office/drawing/2014/main" id="{462F93EF-8119-A642-A623-81749E99E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4089" y="-1642269"/>
              <a:ext cx="1677074" cy="2084696"/>
            </a:xfrm>
            <a:prstGeom prst="rect">
              <a:avLst/>
            </a:prstGeom>
          </p:spPr>
        </p:pic>
      </p:grp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 1: requirements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7B0780-AC7C-8C4B-983B-6B68767C8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30" y="2339725"/>
            <a:ext cx="1028635" cy="196929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B3430A1-0F27-7149-BFC6-544BDA93F83A}"/>
              </a:ext>
            </a:extLst>
          </p:cNvPr>
          <p:cNvSpPr txBox="1"/>
          <p:nvPr/>
        </p:nvSpPr>
        <p:spPr>
          <a:xfrm>
            <a:off x="331382" y="1819586"/>
            <a:ext cx="238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our customer...</a:t>
            </a:r>
          </a:p>
        </p:txBody>
      </p:sp>
      <p:sp>
        <p:nvSpPr>
          <p:cNvPr id="8" name="Felhő feliratnak 7">
            <a:extLst>
              <a:ext uri="{FF2B5EF4-FFF2-40B4-BE49-F238E27FC236}">
                <a16:creationId xmlns:a16="http://schemas.microsoft.com/office/drawing/2014/main" id="{168B47FC-5810-D349-8178-7D39BCB0A029}"/>
              </a:ext>
            </a:extLst>
          </p:cNvPr>
          <p:cNvSpPr/>
          <p:nvPr/>
        </p:nvSpPr>
        <p:spPr>
          <a:xfrm>
            <a:off x="3251303" y="1229880"/>
            <a:ext cx="3340098" cy="3644646"/>
          </a:xfrm>
          <a:prstGeom prst="cloudCallout">
            <a:avLst>
              <a:gd name="adj1" fmla="val -92099"/>
              <a:gd name="adj2" fmla="val -91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F4D23A0A-26CD-1242-8288-40CCD5D47FA5}"/>
              </a:ext>
            </a:extLst>
          </p:cNvPr>
          <p:cNvSpPr txBox="1"/>
          <p:nvPr/>
        </p:nvSpPr>
        <p:spPr>
          <a:xfrm>
            <a:off x="14229347" y="364155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1D707377-6249-CD4E-A92A-87F64B03344D}"/>
              </a:ext>
            </a:extLst>
          </p:cNvPr>
          <p:cNvSpPr txBox="1"/>
          <p:nvPr/>
        </p:nvSpPr>
        <p:spPr>
          <a:xfrm>
            <a:off x="6528578" y="2131320"/>
            <a:ext cx="2487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/>
              <a:t>... would like to </a:t>
            </a:r>
            <a:br>
              <a:rPr lang="en-GB" sz="2800"/>
            </a:br>
            <a:r>
              <a:rPr lang="en-GB" sz="2800"/>
              <a:t>get to </a:t>
            </a:r>
            <a:br>
              <a:rPr lang="en-GB" sz="2800"/>
            </a:br>
            <a:r>
              <a:rPr lang="en-GB" sz="2800"/>
              <a:t>the other side</a:t>
            </a:r>
          </a:p>
        </p:txBody>
      </p:sp>
    </p:spTree>
    <p:extLst>
      <p:ext uri="{BB962C8B-B14F-4D97-AF65-F5344CB8AC3E}">
        <p14:creationId xmlns:p14="http://schemas.microsoft.com/office/powerpoint/2010/main" val="572458735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system design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3225BA6F-1EF9-D54E-8C6B-D80253BA42A1}"/>
              </a:ext>
            </a:extLst>
          </p:cNvPr>
          <p:cNvGrpSpPr/>
          <p:nvPr/>
        </p:nvGrpSpPr>
        <p:grpSpPr>
          <a:xfrm>
            <a:off x="1930522" y="3908547"/>
            <a:ext cx="5852676" cy="2856237"/>
            <a:chOff x="1930522" y="3908547"/>
            <a:chExt cx="5852676" cy="2856237"/>
          </a:xfrm>
        </p:grpSpPr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CA9F1367-093D-CC4C-BF64-0C88558D0FCF}"/>
                </a:ext>
              </a:extLst>
            </p:cNvPr>
            <p:cNvSpPr/>
            <p:nvPr/>
          </p:nvSpPr>
          <p:spPr>
            <a:xfrm>
              <a:off x="2585289" y="4356153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noFill/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Ív 56">
              <a:extLst>
                <a:ext uri="{FF2B5EF4-FFF2-40B4-BE49-F238E27FC236}">
                  <a16:creationId xmlns:a16="http://schemas.microsoft.com/office/drawing/2014/main" id="{73AEA8DE-6961-8947-AABA-CDAA86273778}"/>
                </a:ext>
              </a:extLst>
            </p:cNvPr>
            <p:cNvSpPr/>
            <p:nvPr/>
          </p:nvSpPr>
          <p:spPr>
            <a:xfrm flipH="1">
              <a:off x="5598648" y="4353428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noFill/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Ív 57">
              <a:extLst>
                <a:ext uri="{FF2B5EF4-FFF2-40B4-BE49-F238E27FC236}">
                  <a16:creationId xmlns:a16="http://schemas.microsoft.com/office/drawing/2014/main" id="{D0B55B49-0C12-4E48-9A74-F0E5E29306C3}"/>
                </a:ext>
              </a:extLst>
            </p:cNvPr>
            <p:cNvSpPr/>
            <p:nvPr/>
          </p:nvSpPr>
          <p:spPr>
            <a:xfrm flipH="1">
              <a:off x="4132308" y="4375095"/>
              <a:ext cx="1098847" cy="1033440"/>
            </a:xfrm>
            <a:prstGeom prst="arc">
              <a:avLst>
                <a:gd name="adj1" fmla="val 11393044"/>
                <a:gd name="adj2" fmla="val 20939413"/>
              </a:avLst>
            </a:prstGeom>
            <a:noFill/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Egyenes összekötő 37">
              <a:extLst>
                <a:ext uri="{FF2B5EF4-FFF2-40B4-BE49-F238E27FC236}">
                  <a16:creationId xmlns:a16="http://schemas.microsoft.com/office/drawing/2014/main" id="{5F16B3A1-425B-EE47-9649-E14F0C4C27FB}"/>
                </a:ext>
              </a:extLst>
            </p:cNvPr>
            <p:cNvCxnSpPr/>
            <p:nvPr/>
          </p:nvCxnSpPr>
          <p:spPr>
            <a:xfrm flipH="1">
              <a:off x="7496433" y="4048898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A59F2128-65E5-C346-BA54-9364C26F8FE6}"/>
                </a:ext>
              </a:extLst>
            </p:cNvPr>
            <p:cNvCxnSpPr>
              <a:cxnSpLocks/>
              <a:endCxn id="32" idx="5"/>
            </p:cNvCxnSpPr>
            <p:nvPr/>
          </p:nvCxnSpPr>
          <p:spPr>
            <a:xfrm flipH="1">
              <a:off x="7048701" y="4048024"/>
              <a:ext cx="230224" cy="652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Henger 2">
              <a:extLst>
                <a:ext uri="{FF2B5EF4-FFF2-40B4-BE49-F238E27FC236}">
                  <a16:creationId xmlns:a16="http://schemas.microsoft.com/office/drawing/2014/main" id="{FC426A2A-81B6-5E41-8ABC-2DA43A458A0C}"/>
                </a:ext>
              </a:extLst>
            </p:cNvPr>
            <p:cNvSpPr/>
            <p:nvPr/>
          </p:nvSpPr>
          <p:spPr>
            <a:xfrm>
              <a:off x="3763579" y="3994245"/>
              <a:ext cx="368730" cy="2770539"/>
            </a:xfrm>
            <a:prstGeom prst="can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nger 39">
              <a:extLst>
                <a:ext uri="{FF2B5EF4-FFF2-40B4-BE49-F238E27FC236}">
                  <a16:creationId xmlns:a16="http://schemas.microsoft.com/office/drawing/2014/main" id="{95D1C543-1DEE-B740-B8A5-ED1D0AE2C9D8}"/>
                </a:ext>
              </a:extLst>
            </p:cNvPr>
            <p:cNvSpPr/>
            <p:nvPr/>
          </p:nvSpPr>
          <p:spPr>
            <a:xfrm>
              <a:off x="5229918" y="3994245"/>
              <a:ext cx="368730" cy="2770539"/>
            </a:xfrm>
            <a:prstGeom prst="can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gyenes összekötő 26">
              <a:extLst>
                <a:ext uri="{FF2B5EF4-FFF2-40B4-BE49-F238E27FC236}">
                  <a16:creationId xmlns:a16="http://schemas.microsoft.com/office/drawing/2014/main" id="{406D5374-801B-9D4D-82A9-FBBE065D3223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>
              <a:off x="1930522" y="4048024"/>
              <a:ext cx="230224" cy="652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éz 40">
              <a:extLst>
                <a:ext uri="{FF2B5EF4-FFF2-40B4-BE49-F238E27FC236}">
                  <a16:creationId xmlns:a16="http://schemas.microsoft.com/office/drawing/2014/main" id="{9FEEEB27-125D-254E-843B-85277A34C21B}"/>
                </a:ext>
              </a:extLst>
            </p:cNvPr>
            <p:cNvSpPr/>
            <p:nvPr/>
          </p:nvSpPr>
          <p:spPr>
            <a:xfrm flipH="1">
              <a:off x="1983234" y="3908547"/>
              <a:ext cx="5212691" cy="284199"/>
            </a:xfrm>
            <a:prstGeom prst="trapezoid">
              <a:avLst>
                <a:gd name="adj" fmla="val 78335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6402C872-A96C-DB4D-8C12-6A601AF1B1DF}"/>
                </a:ext>
              </a:extLst>
            </p:cNvPr>
            <p:cNvCxnSpPr/>
            <p:nvPr/>
          </p:nvCxnSpPr>
          <p:spPr>
            <a:xfrm>
              <a:off x="2258704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AEAB1D0B-9A9F-7D42-9A05-D9A4DE37A599}"/>
                </a:ext>
              </a:extLst>
            </p:cNvPr>
            <p:cNvCxnSpPr/>
            <p:nvPr/>
          </p:nvCxnSpPr>
          <p:spPr>
            <a:xfrm>
              <a:off x="2734731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81864F69-AED2-AB40-967F-4505A22B67E7}"/>
                </a:ext>
              </a:extLst>
            </p:cNvPr>
            <p:cNvCxnSpPr/>
            <p:nvPr/>
          </p:nvCxnSpPr>
          <p:spPr>
            <a:xfrm>
              <a:off x="3210758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8E9B26B0-4C73-CC4E-910D-AF2A682D2BBD}"/>
                </a:ext>
              </a:extLst>
            </p:cNvPr>
            <p:cNvCxnSpPr/>
            <p:nvPr/>
          </p:nvCxnSpPr>
          <p:spPr>
            <a:xfrm>
              <a:off x="3686785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FF792181-69CC-124B-B7C7-E399C6AE8BD1}"/>
                </a:ext>
              </a:extLst>
            </p:cNvPr>
            <p:cNvCxnSpPr/>
            <p:nvPr/>
          </p:nvCxnSpPr>
          <p:spPr>
            <a:xfrm>
              <a:off x="4162812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>
              <a:extLst>
                <a:ext uri="{FF2B5EF4-FFF2-40B4-BE49-F238E27FC236}">
                  <a16:creationId xmlns:a16="http://schemas.microsoft.com/office/drawing/2014/main" id="{D0633023-DE9F-154D-B5DA-AAE44576B93E}"/>
                </a:ext>
              </a:extLst>
            </p:cNvPr>
            <p:cNvCxnSpPr/>
            <p:nvPr/>
          </p:nvCxnSpPr>
          <p:spPr>
            <a:xfrm>
              <a:off x="4638839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>
              <a:extLst>
                <a:ext uri="{FF2B5EF4-FFF2-40B4-BE49-F238E27FC236}">
                  <a16:creationId xmlns:a16="http://schemas.microsoft.com/office/drawing/2014/main" id="{5EC665FA-1BA3-6A44-A469-130915F3156E}"/>
                </a:ext>
              </a:extLst>
            </p:cNvPr>
            <p:cNvCxnSpPr/>
            <p:nvPr/>
          </p:nvCxnSpPr>
          <p:spPr>
            <a:xfrm>
              <a:off x="5114866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>
              <a:extLst>
                <a:ext uri="{FF2B5EF4-FFF2-40B4-BE49-F238E27FC236}">
                  <a16:creationId xmlns:a16="http://schemas.microsoft.com/office/drawing/2014/main" id="{B80A155A-1D5A-5044-A792-654A13C6468C}"/>
                </a:ext>
              </a:extLst>
            </p:cNvPr>
            <p:cNvCxnSpPr/>
            <p:nvPr/>
          </p:nvCxnSpPr>
          <p:spPr>
            <a:xfrm>
              <a:off x="5590893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>
              <a:extLst>
                <a:ext uri="{FF2B5EF4-FFF2-40B4-BE49-F238E27FC236}">
                  <a16:creationId xmlns:a16="http://schemas.microsoft.com/office/drawing/2014/main" id="{812FE09C-E4D1-984C-9279-4D476E1763DF}"/>
                </a:ext>
              </a:extLst>
            </p:cNvPr>
            <p:cNvCxnSpPr/>
            <p:nvPr/>
          </p:nvCxnSpPr>
          <p:spPr>
            <a:xfrm>
              <a:off x="6066920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>
              <a:extLst>
                <a:ext uri="{FF2B5EF4-FFF2-40B4-BE49-F238E27FC236}">
                  <a16:creationId xmlns:a16="http://schemas.microsoft.com/office/drawing/2014/main" id="{1C8A21CE-2952-B443-AFCE-D87ABDB1FFA4}"/>
                </a:ext>
              </a:extLst>
            </p:cNvPr>
            <p:cNvCxnSpPr/>
            <p:nvPr/>
          </p:nvCxnSpPr>
          <p:spPr>
            <a:xfrm>
              <a:off x="6542947" y="4048024"/>
              <a:ext cx="28676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apéz 51">
              <a:extLst>
                <a:ext uri="{FF2B5EF4-FFF2-40B4-BE49-F238E27FC236}">
                  <a16:creationId xmlns:a16="http://schemas.microsoft.com/office/drawing/2014/main" id="{0CA9A290-0961-9F43-AD0C-A1CA09F29233}"/>
                </a:ext>
              </a:extLst>
            </p:cNvPr>
            <p:cNvSpPr/>
            <p:nvPr/>
          </p:nvSpPr>
          <p:spPr>
            <a:xfrm flipH="1" flipV="1">
              <a:off x="1998374" y="4202140"/>
              <a:ext cx="5197550" cy="141894"/>
            </a:xfrm>
            <a:prstGeom prst="trapezoid">
              <a:avLst>
                <a:gd name="adj" fmla="val 79402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20AB797-FF62-CD44-8E75-C6CEF03CDFCB}"/>
              </a:ext>
            </a:extLst>
          </p:cNvPr>
          <p:cNvSpPr txBox="1"/>
          <p:nvPr/>
        </p:nvSpPr>
        <p:spPr>
          <a:xfrm>
            <a:off x="2567349" y="1577240"/>
            <a:ext cx="400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customer cannot cross yet</a:t>
            </a:r>
          </a:p>
        </p:txBody>
      </p:sp>
    </p:spTree>
    <p:extLst>
      <p:ext uri="{BB962C8B-B14F-4D97-AF65-F5344CB8AC3E}">
        <p14:creationId xmlns:p14="http://schemas.microsoft.com/office/powerpoint/2010/main" val="159104486"/>
      </p:ext>
    </p:extLst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2F8ABA00-B333-9044-9F54-8B7E885A5173}"/>
              </a:ext>
            </a:extLst>
          </p:cNvPr>
          <p:cNvGrpSpPr/>
          <p:nvPr/>
        </p:nvGrpSpPr>
        <p:grpSpPr>
          <a:xfrm>
            <a:off x="2585289" y="4353428"/>
            <a:ext cx="4207034" cy="1153370"/>
            <a:chOff x="2585289" y="4353428"/>
            <a:chExt cx="4207034" cy="1153370"/>
          </a:xfrm>
        </p:grpSpPr>
        <p:sp>
          <p:nvSpPr>
            <p:cNvPr id="56" name="Ív 55">
              <a:extLst>
                <a:ext uri="{FF2B5EF4-FFF2-40B4-BE49-F238E27FC236}">
                  <a16:creationId xmlns:a16="http://schemas.microsoft.com/office/drawing/2014/main" id="{CA9F1367-093D-CC4C-BF64-0C88558D0FCF}"/>
                </a:ext>
              </a:extLst>
            </p:cNvPr>
            <p:cNvSpPr/>
            <p:nvPr/>
          </p:nvSpPr>
          <p:spPr>
            <a:xfrm>
              <a:off x="2585289" y="4356153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Ív 56">
              <a:extLst>
                <a:ext uri="{FF2B5EF4-FFF2-40B4-BE49-F238E27FC236}">
                  <a16:creationId xmlns:a16="http://schemas.microsoft.com/office/drawing/2014/main" id="{73AEA8DE-6961-8947-AABA-CDAA86273778}"/>
                </a:ext>
              </a:extLst>
            </p:cNvPr>
            <p:cNvSpPr/>
            <p:nvPr/>
          </p:nvSpPr>
          <p:spPr>
            <a:xfrm flipH="1">
              <a:off x="5598648" y="4353428"/>
              <a:ext cx="1193675" cy="1150645"/>
            </a:xfrm>
            <a:prstGeom prst="arc">
              <a:avLst>
                <a:gd name="adj1" fmla="val 16200000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Ív 57">
              <a:extLst>
                <a:ext uri="{FF2B5EF4-FFF2-40B4-BE49-F238E27FC236}">
                  <a16:creationId xmlns:a16="http://schemas.microsoft.com/office/drawing/2014/main" id="{D0B55B49-0C12-4E48-9A74-F0E5E29306C3}"/>
                </a:ext>
              </a:extLst>
            </p:cNvPr>
            <p:cNvSpPr/>
            <p:nvPr/>
          </p:nvSpPr>
          <p:spPr>
            <a:xfrm flipH="1">
              <a:off x="4132308" y="4375095"/>
              <a:ext cx="1098847" cy="1033440"/>
            </a:xfrm>
            <a:prstGeom prst="arc">
              <a:avLst>
                <a:gd name="adj1" fmla="val 11393044"/>
                <a:gd name="adj2" fmla="val 2093941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3: implementation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77B59A6E-ACD2-E943-92B4-45C01731160D}"/>
              </a:ext>
            </a:extLst>
          </p:cNvPr>
          <p:cNvGrpSpPr/>
          <p:nvPr/>
        </p:nvGrpSpPr>
        <p:grpSpPr>
          <a:xfrm>
            <a:off x="1996742" y="3913419"/>
            <a:ext cx="5212691" cy="430615"/>
            <a:chOff x="1996742" y="3913419"/>
            <a:chExt cx="5212691" cy="430615"/>
          </a:xfrm>
        </p:grpSpPr>
        <p:sp>
          <p:nvSpPr>
            <p:cNvPr id="54" name="Trapéz 53">
              <a:extLst>
                <a:ext uri="{FF2B5EF4-FFF2-40B4-BE49-F238E27FC236}">
                  <a16:creationId xmlns:a16="http://schemas.microsoft.com/office/drawing/2014/main" id="{959F1C7B-756A-984F-9F5E-6C330C4EDAE4}"/>
                </a:ext>
              </a:extLst>
            </p:cNvPr>
            <p:cNvSpPr/>
            <p:nvPr/>
          </p:nvSpPr>
          <p:spPr>
            <a:xfrm flipH="1">
              <a:off x="1996742" y="3913419"/>
              <a:ext cx="5212691" cy="284199"/>
            </a:xfrm>
            <a:prstGeom prst="trapezoid">
              <a:avLst>
                <a:gd name="adj" fmla="val 78335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rapéz 51">
              <a:extLst>
                <a:ext uri="{FF2B5EF4-FFF2-40B4-BE49-F238E27FC236}">
                  <a16:creationId xmlns:a16="http://schemas.microsoft.com/office/drawing/2014/main" id="{0CA9A290-0961-9F43-AD0C-A1CA09F29233}"/>
                </a:ext>
              </a:extLst>
            </p:cNvPr>
            <p:cNvSpPr/>
            <p:nvPr/>
          </p:nvSpPr>
          <p:spPr>
            <a:xfrm flipH="1" flipV="1">
              <a:off x="1998374" y="4202140"/>
              <a:ext cx="5197550" cy="141894"/>
            </a:xfrm>
            <a:prstGeom prst="trapezoid">
              <a:avLst>
                <a:gd name="adj" fmla="val 7940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8" y="3920137"/>
            <a:ext cx="5231679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45DDB6D9-BF06-884C-B8EB-CFB3F8D6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31" y="2044945"/>
            <a:ext cx="2027545" cy="1983658"/>
          </a:xfrm>
          <a:prstGeom prst="rect">
            <a:avLst/>
          </a:prstGeom>
        </p:spPr>
      </p:pic>
      <p:sp>
        <p:nvSpPr>
          <p:cNvPr id="55" name="Szövegdoboz 54">
            <a:extLst>
              <a:ext uri="{FF2B5EF4-FFF2-40B4-BE49-F238E27FC236}">
                <a16:creationId xmlns:a16="http://schemas.microsoft.com/office/drawing/2014/main" id="{ABD141B4-3FDC-204F-9788-2B74D73AE494}"/>
              </a:ext>
            </a:extLst>
          </p:cNvPr>
          <p:cNvSpPr txBox="1"/>
          <p:nvPr/>
        </p:nvSpPr>
        <p:spPr>
          <a:xfrm>
            <a:off x="2542983" y="1577240"/>
            <a:ext cx="40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customer still cannot cross</a:t>
            </a:r>
          </a:p>
        </p:txBody>
      </p:sp>
    </p:spTree>
    <p:extLst>
      <p:ext uri="{BB962C8B-B14F-4D97-AF65-F5344CB8AC3E}">
        <p14:creationId xmlns:p14="http://schemas.microsoft.com/office/powerpoint/2010/main" val="3090393497"/>
      </p:ext>
    </p:extLst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Ív 55">
            <a:extLst>
              <a:ext uri="{FF2B5EF4-FFF2-40B4-BE49-F238E27FC236}">
                <a16:creationId xmlns:a16="http://schemas.microsoft.com/office/drawing/2014/main" id="{CA9F1367-093D-CC4C-BF64-0C88558D0FCF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Ív 56">
            <a:extLst>
              <a:ext uri="{FF2B5EF4-FFF2-40B4-BE49-F238E27FC236}">
                <a16:creationId xmlns:a16="http://schemas.microsoft.com/office/drawing/2014/main" id="{73AEA8DE-6961-8947-AABA-CDAA86273778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Ív 57">
            <a:extLst>
              <a:ext uri="{FF2B5EF4-FFF2-40B4-BE49-F238E27FC236}">
                <a16:creationId xmlns:a16="http://schemas.microsoft.com/office/drawing/2014/main" id="{D0B55B49-0C12-4E48-9A74-F0E5E29306C3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testing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éz 51">
            <a:extLst>
              <a:ext uri="{FF2B5EF4-FFF2-40B4-BE49-F238E27FC236}">
                <a16:creationId xmlns:a16="http://schemas.microsoft.com/office/drawing/2014/main" id="{0CA9A290-0961-9F43-AD0C-A1CA09F29233}"/>
              </a:ext>
            </a:extLst>
          </p:cNvPr>
          <p:cNvSpPr/>
          <p:nvPr/>
        </p:nvSpPr>
        <p:spPr>
          <a:xfrm flipH="1" flipV="1">
            <a:off x="1998374" y="4202140"/>
            <a:ext cx="5197550" cy="141894"/>
          </a:xfrm>
          <a:prstGeom prst="trapezoid">
            <a:avLst>
              <a:gd name="adj" fmla="val 794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sp>
        <p:nvSpPr>
          <p:cNvPr id="53" name="Szövegdoboz 52">
            <a:extLst>
              <a:ext uri="{FF2B5EF4-FFF2-40B4-BE49-F238E27FC236}">
                <a16:creationId xmlns:a16="http://schemas.microsoft.com/office/drawing/2014/main" id="{6D05DBA2-9BC7-4443-9A84-0C1FCE72126B}"/>
              </a:ext>
            </a:extLst>
          </p:cNvPr>
          <p:cNvSpPr txBox="1"/>
          <p:nvPr/>
        </p:nvSpPr>
        <p:spPr>
          <a:xfrm>
            <a:off x="2542983" y="1577240"/>
            <a:ext cx="40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customer still cannot cross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26361753-C30D-EC42-83D1-CF8521715415}"/>
              </a:ext>
            </a:extLst>
          </p:cNvPr>
          <p:cNvGrpSpPr/>
          <p:nvPr/>
        </p:nvGrpSpPr>
        <p:grpSpPr>
          <a:xfrm flipH="1">
            <a:off x="3526472" y="1984708"/>
            <a:ext cx="1559443" cy="2035740"/>
            <a:chOff x="4240187" y="1691412"/>
            <a:chExt cx="1749357" cy="2283659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F180E197-9F43-9146-B303-4D7FD8496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0187" y="1691412"/>
              <a:ext cx="1749357" cy="2283659"/>
            </a:xfrm>
            <a:prstGeom prst="rect">
              <a:avLst/>
            </a:prstGeom>
          </p:spPr>
        </p:pic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7D9C0A1D-A345-8F40-9CC1-0114A4AC7881}"/>
                </a:ext>
              </a:extLst>
            </p:cNvPr>
            <p:cNvSpPr/>
            <p:nvPr/>
          </p:nvSpPr>
          <p:spPr>
            <a:xfrm>
              <a:off x="4240187" y="2465581"/>
              <a:ext cx="68766" cy="400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369831"/>
      </p:ext>
    </p:extLst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48148E-6 C -0.00017 0.00023 -0.00086 0.01921 -0.00086 0.01945 C -0.00052 -0.03704 0.00191 -0.13842 0.00209 -0.16805 C 0.00226 -0.19792 -3.33333E-6 -0.16227 -0.00017 -0.15926 C -0.00121 -0.11481 -0.00069 -0.0706 -0.00191 -0.02592 C -0.00208 -0.02014 -0.00347 -0.01458 -0.00416 -0.00879 C -0.00659 0.01296 -0.00625 0.00533 -0.00625 0.0206 C -0.00625 0.0206 -0.00104 0.01968 -0.00104 0.01991 " pathEditMode="relative" rAng="0" ptsTypes="AAAAAA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Ív 55">
            <a:extLst>
              <a:ext uri="{FF2B5EF4-FFF2-40B4-BE49-F238E27FC236}">
                <a16:creationId xmlns:a16="http://schemas.microsoft.com/office/drawing/2014/main" id="{CA9F1367-093D-CC4C-BF64-0C88558D0FCF}"/>
              </a:ext>
            </a:extLst>
          </p:cNvPr>
          <p:cNvSpPr/>
          <p:nvPr/>
        </p:nvSpPr>
        <p:spPr>
          <a:xfrm>
            <a:off x="2585289" y="4356153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Ív 56">
            <a:extLst>
              <a:ext uri="{FF2B5EF4-FFF2-40B4-BE49-F238E27FC236}">
                <a16:creationId xmlns:a16="http://schemas.microsoft.com/office/drawing/2014/main" id="{73AEA8DE-6961-8947-AABA-CDAA86273778}"/>
              </a:ext>
            </a:extLst>
          </p:cNvPr>
          <p:cNvSpPr/>
          <p:nvPr/>
        </p:nvSpPr>
        <p:spPr>
          <a:xfrm flipH="1">
            <a:off x="5598648" y="4353428"/>
            <a:ext cx="1193675" cy="1150645"/>
          </a:xfrm>
          <a:prstGeom prst="arc">
            <a:avLst>
              <a:gd name="adj1" fmla="val 16200000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Ív 57">
            <a:extLst>
              <a:ext uri="{FF2B5EF4-FFF2-40B4-BE49-F238E27FC236}">
                <a16:creationId xmlns:a16="http://schemas.microsoft.com/office/drawing/2014/main" id="{D0B55B49-0C12-4E48-9A74-F0E5E29306C3}"/>
              </a:ext>
            </a:extLst>
          </p:cNvPr>
          <p:cNvSpPr/>
          <p:nvPr/>
        </p:nvSpPr>
        <p:spPr>
          <a:xfrm flipH="1">
            <a:off x="4132308" y="4375095"/>
            <a:ext cx="1098847" cy="1033440"/>
          </a:xfrm>
          <a:prstGeom prst="arc">
            <a:avLst>
              <a:gd name="adj1" fmla="val 11393044"/>
              <a:gd name="adj2" fmla="val 2093941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éz 28">
            <a:extLst>
              <a:ext uri="{FF2B5EF4-FFF2-40B4-BE49-F238E27FC236}">
                <a16:creationId xmlns:a16="http://schemas.microsoft.com/office/drawing/2014/main" id="{B102E48A-0483-894E-B066-0DE067CC3AD1}"/>
              </a:ext>
            </a:extLst>
          </p:cNvPr>
          <p:cNvSpPr/>
          <p:nvPr/>
        </p:nvSpPr>
        <p:spPr>
          <a:xfrm flipH="1">
            <a:off x="5988575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éz 29">
            <a:extLst>
              <a:ext uri="{FF2B5EF4-FFF2-40B4-BE49-F238E27FC236}">
                <a16:creationId xmlns:a16="http://schemas.microsoft.com/office/drawing/2014/main" id="{0B62FF52-DD63-E444-9F43-4E7DE69BCC0B}"/>
              </a:ext>
            </a:extLst>
          </p:cNvPr>
          <p:cNvSpPr/>
          <p:nvPr/>
        </p:nvSpPr>
        <p:spPr>
          <a:xfrm flipH="1">
            <a:off x="6225136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mboid 33">
            <a:extLst>
              <a:ext uri="{FF2B5EF4-FFF2-40B4-BE49-F238E27FC236}">
                <a16:creationId xmlns:a16="http://schemas.microsoft.com/office/drawing/2014/main" id="{5D8C0FEE-79AF-034C-BE8C-FC801F1BFA01}"/>
              </a:ext>
            </a:extLst>
          </p:cNvPr>
          <p:cNvSpPr/>
          <p:nvPr/>
        </p:nvSpPr>
        <p:spPr>
          <a:xfrm flipH="1">
            <a:off x="6950743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20585D37-ECB7-1C42-BBCE-B5A1110B2DF2}"/>
              </a:ext>
            </a:extLst>
          </p:cNvPr>
          <p:cNvCxnSpPr/>
          <p:nvPr/>
        </p:nvCxnSpPr>
        <p:spPr>
          <a:xfrm flipH="1">
            <a:off x="9009252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8F767552-D43B-6F49-9819-FCE9C0A8AA08}"/>
              </a:ext>
            </a:extLst>
          </p:cNvPr>
          <p:cNvCxnSpPr/>
          <p:nvPr/>
        </p:nvCxnSpPr>
        <p:spPr>
          <a:xfrm flipH="1">
            <a:off x="8504979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268096B4-DF02-5242-8B4B-110AA2E99C2B}"/>
              </a:ext>
            </a:extLst>
          </p:cNvPr>
          <p:cNvCxnSpPr/>
          <p:nvPr/>
        </p:nvCxnSpPr>
        <p:spPr>
          <a:xfrm flipH="1">
            <a:off x="800070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5F16B3A1-425B-EE47-9649-E14F0C4C27FB}"/>
              </a:ext>
            </a:extLst>
          </p:cNvPr>
          <p:cNvCxnSpPr/>
          <p:nvPr/>
        </p:nvCxnSpPr>
        <p:spPr>
          <a:xfrm flipH="1">
            <a:off x="7496433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A59F2128-65E5-C346-BA54-9364C26F8FE6}"/>
              </a:ext>
            </a:extLst>
          </p:cNvPr>
          <p:cNvCxnSpPr>
            <a:cxnSpLocks/>
            <a:endCxn id="32" idx="5"/>
          </p:cNvCxnSpPr>
          <p:nvPr/>
        </p:nvCxnSpPr>
        <p:spPr>
          <a:xfrm flipH="1">
            <a:off x="7048701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éz 13">
            <a:extLst>
              <a:ext uri="{FF2B5EF4-FFF2-40B4-BE49-F238E27FC236}">
                <a16:creationId xmlns:a16="http://schemas.microsoft.com/office/drawing/2014/main" id="{FB5FA9CB-655B-2043-A36F-4C724FD4EBEB}"/>
              </a:ext>
            </a:extLst>
          </p:cNvPr>
          <p:cNvSpPr/>
          <p:nvPr/>
        </p:nvSpPr>
        <p:spPr>
          <a:xfrm>
            <a:off x="-900752" y="3795213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Kettős hullám 11">
            <a:extLst>
              <a:ext uri="{FF2B5EF4-FFF2-40B4-BE49-F238E27FC236}">
                <a16:creationId xmlns:a16="http://schemas.microsoft.com/office/drawing/2014/main" id="{8D97DAE1-F7AF-D646-B7F5-E099AE02D61F}"/>
              </a:ext>
            </a:extLst>
          </p:cNvPr>
          <p:cNvSpPr/>
          <p:nvPr/>
        </p:nvSpPr>
        <p:spPr>
          <a:xfrm>
            <a:off x="2083558" y="5246426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éz 14">
            <a:extLst>
              <a:ext uri="{FF2B5EF4-FFF2-40B4-BE49-F238E27FC236}">
                <a16:creationId xmlns:a16="http://schemas.microsoft.com/office/drawing/2014/main" id="{528E04D8-ACFE-0948-818F-10C02E900803}"/>
              </a:ext>
            </a:extLst>
          </p:cNvPr>
          <p:cNvSpPr/>
          <p:nvPr/>
        </p:nvSpPr>
        <p:spPr>
          <a:xfrm>
            <a:off x="-1137313" y="3994245"/>
            <a:ext cx="4121624" cy="2599899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Kettős hullám 12">
            <a:extLst>
              <a:ext uri="{FF2B5EF4-FFF2-40B4-BE49-F238E27FC236}">
                <a16:creationId xmlns:a16="http://schemas.microsoft.com/office/drawing/2014/main" id="{9425D06D-E94E-AF40-B845-31B02625C8C2}"/>
              </a:ext>
            </a:extLst>
          </p:cNvPr>
          <p:cNvSpPr/>
          <p:nvPr/>
        </p:nvSpPr>
        <p:spPr>
          <a:xfrm flipH="1">
            <a:off x="1621809" y="5294194"/>
            <a:ext cx="5340824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nger 2">
            <a:extLst>
              <a:ext uri="{FF2B5EF4-FFF2-40B4-BE49-F238E27FC236}">
                <a16:creationId xmlns:a16="http://schemas.microsoft.com/office/drawing/2014/main" id="{FC426A2A-81B6-5E41-8ABC-2DA43A458A0C}"/>
              </a:ext>
            </a:extLst>
          </p:cNvPr>
          <p:cNvSpPr/>
          <p:nvPr/>
        </p:nvSpPr>
        <p:spPr>
          <a:xfrm>
            <a:off x="3763579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nger 39">
            <a:extLst>
              <a:ext uri="{FF2B5EF4-FFF2-40B4-BE49-F238E27FC236}">
                <a16:creationId xmlns:a16="http://schemas.microsoft.com/office/drawing/2014/main" id="{95D1C543-1DEE-B740-B8A5-ED1D0AE2C9D8}"/>
              </a:ext>
            </a:extLst>
          </p:cNvPr>
          <p:cNvSpPr/>
          <p:nvPr/>
        </p:nvSpPr>
        <p:spPr>
          <a:xfrm>
            <a:off x="5229918" y="3994245"/>
            <a:ext cx="368730" cy="2770539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Kettős hullám 10">
            <a:extLst>
              <a:ext uri="{FF2B5EF4-FFF2-40B4-BE49-F238E27FC236}">
                <a16:creationId xmlns:a16="http://schemas.microsoft.com/office/drawing/2014/main" id="{E714DAE7-3EDB-D848-A2E0-6E20CBFC3FF0}"/>
              </a:ext>
            </a:extLst>
          </p:cNvPr>
          <p:cNvSpPr/>
          <p:nvPr/>
        </p:nvSpPr>
        <p:spPr>
          <a:xfrm>
            <a:off x="2258704" y="5558050"/>
            <a:ext cx="4544705" cy="1719618"/>
          </a:xfrm>
          <a:prstGeom prst="doubleWave">
            <a:avLst>
              <a:gd name="adj1" fmla="val 7788"/>
              <a:gd name="adj2" fmla="val -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4B986D-8455-4748-8CE6-A499CF4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5: deployment</a:t>
            </a:r>
          </a:p>
        </p:txBody>
      </p:sp>
      <p:sp>
        <p:nvSpPr>
          <p:cNvPr id="9" name="Trapéz 8">
            <a:extLst>
              <a:ext uri="{FF2B5EF4-FFF2-40B4-BE49-F238E27FC236}">
                <a16:creationId xmlns:a16="http://schemas.microsoft.com/office/drawing/2014/main" id="{93FBF7A0-9CAC-2F48-9D6E-C316BAA65453}"/>
              </a:ext>
            </a:extLst>
          </p:cNvPr>
          <p:cNvSpPr/>
          <p:nvPr/>
        </p:nvSpPr>
        <p:spPr>
          <a:xfrm>
            <a:off x="-1269482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omboid 18">
            <a:extLst>
              <a:ext uri="{FF2B5EF4-FFF2-40B4-BE49-F238E27FC236}">
                <a16:creationId xmlns:a16="http://schemas.microsoft.com/office/drawing/2014/main" id="{8EB467C4-1805-5A45-82E5-60DC5D916A39}"/>
              </a:ext>
            </a:extLst>
          </p:cNvPr>
          <p:cNvSpPr/>
          <p:nvPr/>
        </p:nvSpPr>
        <p:spPr>
          <a:xfrm rot="15093906" flipH="1">
            <a:off x="1455187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éz 19">
            <a:extLst>
              <a:ext uri="{FF2B5EF4-FFF2-40B4-BE49-F238E27FC236}">
                <a16:creationId xmlns:a16="http://schemas.microsoft.com/office/drawing/2014/main" id="{C45FC7A1-0FFB-5B43-A39B-AB844BD53999}"/>
              </a:ext>
            </a:extLst>
          </p:cNvPr>
          <p:cNvSpPr/>
          <p:nvPr/>
        </p:nvSpPr>
        <p:spPr>
          <a:xfrm>
            <a:off x="-1264384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omboid 20">
            <a:extLst>
              <a:ext uri="{FF2B5EF4-FFF2-40B4-BE49-F238E27FC236}">
                <a16:creationId xmlns:a16="http://schemas.microsoft.com/office/drawing/2014/main" id="{B564D1C3-1F03-FE40-AC65-AD2C7E42F746}"/>
              </a:ext>
            </a:extLst>
          </p:cNvPr>
          <p:cNvSpPr/>
          <p:nvPr/>
        </p:nvSpPr>
        <p:spPr>
          <a:xfrm>
            <a:off x="-709684" y="3908547"/>
            <a:ext cx="2968388" cy="284199"/>
          </a:xfrm>
          <a:prstGeom prst="parallelogram">
            <a:avLst>
              <a:gd name="adj" fmla="val 7704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BE70268-54EC-CC44-9143-B692CC4A8C92}"/>
              </a:ext>
            </a:extLst>
          </p:cNvPr>
          <p:cNvCxnSpPr/>
          <p:nvPr/>
        </p:nvCxnSpPr>
        <p:spPr>
          <a:xfrm>
            <a:off x="-86570" y="4051520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7083EA1A-862C-8242-83C6-CA6FDBB43E17}"/>
              </a:ext>
            </a:extLst>
          </p:cNvPr>
          <p:cNvCxnSpPr/>
          <p:nvPr/>
        </p:nvCxnSpPr>
        <p:spPr>
          <a:xfrm>
            <a:off x="417703" y="4050646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D7793EFE-2DC0-EF44-ACCA-47F968FFE01C}"/>
              </a:ext>
            </a:extLst>
          </p:cNvPr>
          <p:cNvCxnSpPr/>
          <p:nvPr/>
        </p:nvCxnSpPr>
        <p:spPr>
          <a:xfrm>
            <a:off x="921976" y="4049772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C7C45481-50D0-2C46-8305-6B61164433BE}"/>
              </a:ext>
            </a:extLst>
          </p:cNvPr>
          <p:cNvCxnSpPr/>
          <p:nvPr/>
        </p:nvCxnSpPr>
        <p:spPr>
          <a:xfrm>
            <a:off x="1426249" y="4048898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06D5374-801B-9D4D-82A9-FBBE065D3223}"/>
              </a:ext>
            </a:extLst>
          </p:cNvPr>
          <p:cNvCxnSpPr>
            <a:cxnSpLocks/>
            <a:endCxn id="19" idx="5"/>
          </p:cNvCxnSpPr>
          <p:nvPr/>
        </p:nvCxnSpPr>
        <p:spPr>
          <a:xfrm>
            <a:off x="1930522" y="4048024"/>
            <a:ext cx="230224" cy="6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apéz 30">
            <a:extLst>
              <a:ext uri="{FF2B5EF4-FFF2-40B4-BE49-F238E27FC236}">
                <a16:creationId xmlns:a16="http://schemas.microsoft.com/office/drawing/2014/main" id="{8681F1A8-E552-AE48-AEC3-ADE9EAB7FB3C}"/>
              </a:ext>
            </a:extLst>
          </p:cNvPr>
          <p:cNvSpPr/>
          <p:nvPr/>
        </p:nvSpPr>
        <p:spPr>
          <a:xfrm flipH="1">
            <a:off x="6357305" y="4290567"/>
            <a:ext cx="4121624" cy="2599899"/>
          </a:xfrm>
          <a:prstGeom prst="trapezoid">
            <a:avLst>
              <a:gd name="adj" fmla="val 3339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mboid 31">
            <a:extLst>
              <a:ext uri="{FF2B5EF4-FFF2-40B4-BE49-F238E27FC236}">
                <a16:creationId xmlns:a16="http://schemas.microsoft.com/office/drawing/2014/main" id="{E130770F-F127-6C4B-8F22-F8DE749FD96B}"/>
              </a:ext>
            </a:extLst>
          </p:cNvPr>
          <p:cNvSpPr/>
          <p:nvPr/>
        </p:nvSpPr>
        <p:spPr>
          <a:xfrm rot="6506094">
            <a:off x="5847036" y="4539551"/>
            <a:ext cx="1907224" cy="506575"/>
          </a:xfrm>
          <a:prstGeom prst="parallelogram">
            <a:avLst>
              <a:gd name="adj" fmla="val 668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éz 32">
            <a:extLst>
              <a:ext uri="{FF2B5EF4-FFF2-40B4-BE49-F238E27FC236}">
                <a16:creationId xmlns:a16="http://schemas.microsoft.com/office/drawing/2014/main" id="{30C234BB-2317-DE48-B873-3A55E185F131}"/>
              </a:ext>
            </a:extLst>
          </p:cNvPr>
          <p:cNvSpPr/>
          <p:nvPr/>
        </p:nvSpPr>
        <p:spPr>
          <a:xfrm flipH="1">
            <a:off x="7109656" y="4290254"/>
            <a:ext cx="3364175" cy="354903"/>
          </a:xfrm>
          <a:prstGeom prst="trapezoid">
            <a:avLst>
              <a:gd name="adj" fmla="val 33399"/>
            </a:avLst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rapéz 40">
            <a:extLst>
              <a:ext uri="{FF2B5EF4-FFF2-40B4-BE49-F238E27FC236}">
                <a16:creationId xmlns:a16="http://schemas.microsoft.com/office/drawing/2014/main" id="{9FEEEB27-125D-254E-843B-85277A34C21B}"/>
              </a:ext>
            </a:extLst>
          </p:cNvPr>
          <p:cNvSpPr/>
          <p:nvPr/>
        </p:nvSpPr>
        <p:spPr>
          <a:xfrm flipH="1">
            <a:off x="1983234" y="3908547"/>
            <a:ext cx="5212691" cy="284199"/>
          </a:xfrm>
          <a:prstGeom prst="trapezoid">
            <a:avLst>
              <a:gd name="adj" fmla="val 7833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6402C872-A96C-DB4D-8C12-6A601AF1B1DF}"/>
              </a:ext>
            </a:extLst>
          </p:cNvPr>
          <p:cNvCxnSpPr/>
          <p:nvPr/>
        </p:nvCxnSpPr>
        <p:spPr>
          <a:xfrm>
            <a:off x="2258704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AEAB1D0B-9A9F-7D42-9A05-D9A4DE37A599}"/>
              </a:ext>
            </a:extLst>
          </p:cNvPr>
          <p:cNvCxnSpPr/>
          <p:nvPr/>
        </p:nvCxnSpPr>
        <p:spPr>
          <a:xfrm>
            <a:off x="2734731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>
            <a:extLst>
              <a:ext uri="{FF2B5EF4-FFF2-40B4-BE49-F238E27FC236}">
                <a16:creationId xmlns:a16="http://schemas.microsoft.com/office/drawing/2014/main" id="{81864F69-AED2-AB40-967F-4505A22B67E7}"/>
              </a:ext>
            </a:extLst>
          </p:cNvPr>
          <p:cNvCxnSpPr/>
          <p:nvPr/>
        </p:nvCxnSpPr>
        <p:spPr>
          <a:xfrm>
            <a:off x="3210758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8E9B26B0-4C73-CC4E-910D-AF2A682D2BBD}"/>
              </a:ext>
            </a:extLst>
          </p:cNvPr>
          <p:cNvCxnSpPr/>
          <p:nvPr/>
        </p:nvCxnSpPr>
        <p:spPr>
          <a:xfrm>
            <a:off x="3686785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F792181-69CC-124B-B7C7-E399C6AE8BD1}"/>
              </a:ext>
            </a:extLst>
          </p:cNvPr>
          <p:cNvCxnSpPr/>
          <p:nvPr/>
        </p:nvCxnSpPr>
        <p:spPr>
          <a:xfrm>
            <a:off x="4162812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D0633023-DE9F-154D-B5DA-AAE44576B93E}"/>
              </a:ext>
            </a:extLst>
          </p:cNvPr>
          <p:cNvCxnSpPr/>
          <p:nvPr/>
        </p:nvCxnSpPr>
        <p:spPr>
          <a:xfrm>
            <a:off x="4638839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EC665FA-1BA3-6A44-A469-130915F3156E}"/>
              </a:ext>
            </a:extLst>
          </p:cNvPr>
          <p:cNvCxnSpPr/>
          <p:nvPr/>
        </p:nvCxnSpPr>
        <p:spPr>
          <a:xfrm>
            <a:off x="5114866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B80A155A-1D5A-5044-A792-654A13C6468C}"/>
              </a:ext>
            </a:extLst>
          </p:cNvPr>
          <p:cNvCxnSpPr/>
          <p:nvPr/>
        </p:nvCxnSpPr>
        <p:spPr>
          <a:xfrm>
            <a:off x="5590893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812FE09C-E4D1-984C-9279-4D476E1763DF}"/>
              </a:ext>
            </a:extLst>
          </p:cNvPr>
          <p:cNvCxnSpPr/>
          <p:nvPr/>
        </p:nvCxnSpPr>
        <p:spPr>
          <a:xfrm>
            <a:off x="6066920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>
            <a:extLst>
              <a:ext uri="{FF2B5EF4-FFF2-40B4-BE49-F238E27FC236}">
                <a16:creationId xmlns:a16="http://schemas.microsoft.com/office/drawing/2014/main" id="{1C8A21CE-2952-B443-AFCE-D87ABDB1FFA4}"/>
              </a:ext>
            </a:extLst>
          </p:cNvPr>
          <p:cNvCxnSpPr/>
          <p:nvPr/>
        </p:nvCxnSpPr>
        <p:spPr>
          <a:xfrm>
            <a:off x="6542947" y="4048024"/>
            <a:ext cx="2867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éz 51">
            <a:extLst>
              <a:ext uri="{FF2B5EF4-FFF2-40B4-BE49-F238E27FC236}">
                <a16:creationId xmlns:a16="http://schemas.microsoft.com/office/drawing/2014/main" id="{0CA9A290-0961-9F43-AD0C-A1CA09F29233}"/>
              </a:ext>
            </a:extLst>
          </p:cNvPr>
          <p:cNvSpPr/>
          <p:nvPr/>
        </p:nvSpPr>
        <p:spPr>
          <a:xfrm flipH="1" flipV="1">
            <a:off x="1998374" y="4202140"/>
            <a:ext cx="5197550" cy="141894"/>
          </a:xfrm>
          <a:prstGeom prst="trapezoid">
            <a:avLst>
              <a:gd name="adj" fmla="val 794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8AD0053-4F12-CB49-8F00-5C04A59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38" y="5703955"/>
            <a:ext cx="1401101" cy="1401101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93A9938C-B848-9A4E-953D-9723DB26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106" y="2117973"/>
            <a:ext cx="2549416" cy="2124513"/>
          </a:xfrm>
          <a:prstGeom prst="rect">
            <a:avLst/>
          </a:prstGeom>
        </p:spPr>
      </p:pic>
      <p:sp>
        <p:nvSpPr>
          <p:cNvPr id="54" name="Szövegdoboz 53">
            <a:extLst>
              <a:ext uri="{FF2B5EF4-FFF2-40B4-BE49-F238E27FC236}">
                <a16:creationId xmlns:a16="http://schemas.microsoft.com/office/drawing/2014/main" id="{28BF7CED-FB18-8644-B32A-0638730C77E8}"/>
              </a:ext>
            </a:extLst>
          </p:cNvPr>
          <p:cNvSpPr txBox="1"/>
          <p:nvPr/>
        </p:nvSpPr>
        <p:spPr>
          <a:xfrm>
            <a:off x="1641967" y="1577240"/>
            <a:ext cx="5860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this is the first time customer can cross</a:t>
            </a:r>
          </a:p>
        </p:txBody>
      </p:sp>
    </p:spTree>
    <p:extLst>
      <p:ext uri="{BB962C8B-B14F-4D97-AF65-F5344CB8AC3E}">
        <p14:creationId xmlns:p14="http://schemas.microsoft.com/office/powerpoint/2010/main" val="3213536805"/>
      </p:ext>
    </p:extLst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07407E-6 C 0.00521 0.00047 0.01077 0.00139 0.01632 0.00116 C 0.02483 0.0007 0.03282 -0.00069 0.04098 -0.00138 C 0.04653 -0.00185 0.05209 -0.00254 0.05764 -0.00254 C 0.06042 -0.00324 0.06302 -0.0037 0.06598 -0.00416 C 0.07448 -0.00509 0.08212 -0.00555 0.0908 -0.00671 C 0.09532 -0.0074 0.09983 -0.00856 0.10452 -0.00926 C 0.10886 -0.00995 0.11355 -0.01041 0.11841 -0.01064 C 0.1415 -0.01342 0.11511 -0.01111 0.14861 -0.01342 C 0.15122 -0.01365 0.15382 -0.01435 0.15677 -0.01481 C 0.16945 -0.01597 0.19549 -0.01689 0.19549 -0.01666 C 0.23299 -0.01689 0.27066 -0.01666 0.30834 -0.01597 C 0.31111 -0.01597 0.31372 -0.01481 0.3165 -0.01481 C 0.32552 -0.01365 0.33525 -0.01342 0.3441 -0.0118 C 0.36372 -0.00879 0.33907 -0.0125 0.36337 -0.00926 C 0.36598 -0.00879 0.36875 -0.00856 0.37153 -0.0081 C 0.38247 -0.00694 0.39358 -0.00625 0.40469 -0.00555 C 0.41007 -0.00509 0.41563 -0.00416 0.42118 -0.00416 L 0.58351 -0.00254 C 0.59011 -0.00254 0.59653 -0.00231 0.60295 -0.00138 C 0.6066 -0.00115 0.61025 -0.00046 0.61407 -4.07407E-6 C 0.62223 0.0007 0.64757 0.00186 0.65539 0.00255 C 0.69011 0.00232 0.725 0.00186 0.7599 0.00116 C 0.76285 0.00116 0.76528 -4.07407E-6 0.76823 -4.07407E-6 C 0.77275 -0.00069 0.77743 -0.00115 0.78195 -0.00138 L 0.88924 -4.07407E-6 C 0.90035 -4.07407E-6 0.91129 0.0007 0.9224 0.00116 C 0.94427 0.00186 0.96632 0.00232 0.98855 0.00255 C 1.08559 0.00417 1.07309 0.00417 1.12084 0.00417 " pathEditMode="relative" rAng="0" ptsTypes="AAAAAAAAAAAAAAAAAAAAAAAAAAAAA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4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431</Words>
  <Application>Microsoft Macintosh PowerPoint</Application>
  <PresentationFormat>Diavetítés a képernyőre (4:3 oldalarány)</PresentationFormat>
  <Paragraphs>84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Office-téma</vt:lpstr>
      <vt:lpstr>waterfall or agile?</vt:lpstr>
      <vt:lpstr> waterfall  vs agile</vt:lpstr>
      <vt:lpstr>how waterfall works</vt:lpstr>
      <vt:lpstr>waterfall example</vt:lpstr>
      <vt:lpstr>step 1: requirements</vt:lpstr>
      <vt:lpstr>step 2: system design</vt:lpstr>
      <vt:lpstr>step 3: implementation</vt:lpstr>
      <vt:lpstr>step 4: testing</vt:lpstr>
      <vt:lpstr>step 5: deployment</vt:lpstr>
      <vt:lpstr>step 6+: maintenance</vt:lpstr>
      <vt:lpstr>however, waterfall may fail, if</vt:lpstr>
      <vt:lpstr>future capacity requirements not foreseen correctly</vt:lpstr>
      <vt:lpstr>exact requirements were not known in advance</vt:lpstr>
      <vt:lpstr>project exceeds budget and/or never finishes</vt:lpstr>
      <vt:lpstr>customer needs change and results are never used</vt:lpstr>
      <vt:lpstr>agile addresses these problems</vt:lpstr>
      <vt:lpstr>how agile works</vt:lpstr>
      <vt:lpstr>1st iteration: swim!</vt:lpstr>
      <vt:lpstr>2nd iteration: a boat</vt:lpstr>
      <vt:lpstr>3rd iteration: a rope</vt:lpstr>
      <vt:lpstr>next iteration: rope bridge</vt:lpstr>
      <vt:lpstr>next iteration: wooden bridge</vt:lpstr>
      <vt:lpstr>next iteration: concrete supports</vt:lpstr>
      <vt:lpstr>finally: solution accepted by customer</vt:lpstr>
      <vt:lpstr>agile can also end up with  something different, such as</vt:lpstr>
      <vt:lpstr>customer might prefer boat (vs the expensive bridge)</vt:lpstr>
      <vt:lpstr>we may end up with a tunnel</vt:lpstr>
      <vt:lpstr>with a flying machine</vt:lpstr>
      <vt:lpstr>or we may end up with  an Italian restaurant</vt:lpstr>
      <vt:lpstr>if agile fails, it creates a real mess!</vt:lpstr>
      <vt:lpstr>suboptimal, overly complex solutions (due to weak planning)</vt:lpstr>
      <vt:lpstr>unrelated artifacts not answering the customer’s need (due to lack of vision)</vt:lpstr>
      <vt:lpstr>or may fail just like waterfall (if you do not communicate with the customer enough)</vt:lpstr>
      <vt:lpstr>waterfall or agile?</vt:lpstr>
      <vt:lpstr>waterfall can deliver the same results faster and cheaper... if customers can tell what they need   agile will deliver something useful even if reqs are not known in advance</vt:lpstr>
      <vt:lpstr>waterfall can better measure progress and can tell if you are in budget; …still, the project may fail completely   agile will always deliver something; hard to foresee what exactly, and hard to plan budget &amp; measure progress </vt:lpstr>
      <vt:lpstr>waterfall is better at fulfilling a contract   agile is better at making customers happy (if they accept uncertainty and if you can release quickly and get feedback)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Agile?</dc:title>
  <dc:creator>Berta István Zsolt</dc:creator>
  <cp:lastModifiedBy>Berta István Zsolt</cp:lastModifiedBy>
  <cp:revision>93</cp:revision>
  <dcterms:created xsi:type="dcterms:W3CDTF">2018-09-29T08:52:06Z</dcterms:created>
  <dcterms:modified xsi:type="dcterms:W3CDTF">2018-09-30T19:05:13Z</dcterms:modified>
</cp:coreProperties>
</file>